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5" r:id="rId4"/>
    <p:sldMasterId id="2147483686" r:id="rId5"/>
  </p:sldMasterIdLst>
  <p:notesMasterIdLst>
    <p:notesMasterId r:id="rId79"/>
  </p:notesMasterIdLst>
  <p:sldIdLst>
    <p:sldId id="256" r:id="rId6"/>
    <p:sldId id="257" r:id="rId7"/>
    <p:sldId id="356" r:id="rId8"/>
    <p:sldId id="352" r:id="rId9"/>
    <p:sldId id="258" r:id="rId10"/>
    <p:sldId id="350" r:id="rId11"/>
    <p:sldId id="259" r:id="rId12"/>
    <p:sldId id="260" r:id="rId13"/>
    <p:sldId id="261" r:id="rId14"/>
    <p:sldId id="262" r:id="rId15"/>
    <p:sldId id="263" r:id="rId16"/>
    <p:sldId id="272" r:id="rId17"/>
    <p:sldId id="273" r:id="rId18"/>
    <p:sldId id="276" r:id="rId19"/>
    <p:sldId id="283" r:id="rId20"/>
    <p:sldId id="284" r:id="rId21"/>
    <p:sldId id="326" r:id="rId22"/>
    <p:sldId id="355"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1" r:id="rId37"/>
    <p:sldId id="342" r:id="rId38"/>
    <p:sldId id="343" r:id="rId39"/>
    <p:sldId id="344" r:id="rId40"/>
    <p:sldId id="345" r:id="rId41"/>
    <p:sldId id="346" r:id="rId42"/>
    <p:sldId id="347" r:id="rId43"/>
    <p:sldId id="348" r:id="rId44"/>
    <p:sldId id="349" r:id="rId45"/>
    <p:sldId id="353" r:id="rId46"/>
    <p:sldId id="354" r:id="rId47"/>
    <p:sldId id="325" r:id="rId48"/>
    <p:sldId id="299" r:id="rId49"/>
    <p:sldId id="300" r:id="rId50"/>
    <p:sldId id="301" r:id="rId51"/>
    <p:sldId id="302" r:id="rId52"/>
    <p:sldId id="303" r:id="rId53"/>
    <p:sldId id="305" r:id="rId54"/>
    <p:sldId id="312" r:id="rId55"/>
    <p:sldId id="313" r:id="rId56"/>
    <p:sldId id="314" r:id="rId57"/>
    <p:sldId id="315" r:id="rId58"/>
    <p:sldId id="316" r:id="rId59"/>
    <p:sldId id="317" r:id="rId60"/>
    <p:sldId id="292" r:id="rId61"/>
    <p:sldId id="297" r:id="rId62"/>
    <p:sldId id="308" r:id="rId63"/>
    <p:sldId id="309" r:id="rId64"/>
    <p:sldId id="306" r:id="rId65"/>
    <p:sldId id="307" r:id="rId66"/>
    <p:sldId id="298" r:id="rId67"/>
    <p:sldId id="310" r:id="rId68"/>
    <p:sldId id="311" r:id="rId69"/>
    <p:sldId id="318" r:id="rId70"/>
    <p:sldId id="319" r:id="rId71"/>
    <p:sldId id="320" r:id="rId72"/>
    <p:sldId id="321" r:id="rId73"/>
    <p:sldId id="322" r:id="rId74"/>
    <p:sldId id="323" r:id="rId75"/>
    <p:sldId id="324" r:id="rId76"/>
    <p:sldId id="295" r:id="rId77"/>
    <p:sldId id="296"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Open Sans" panose="020B0604020202020204" charset="0"/>
      <p:regular r:id="rId84"/>
      <p:bold r:id="rId85"/>
      <p:italic r:id="rId86"/>
      <p:boldItalic r:id="rId87"/>
    </p:embeddedFont>
    <p:embeddedFont>
      <p:font typeface="Overpass" panose="020B0604020202020204" charset="0"/>
      <p:regular r:id="rId88"/>
      <p:bold r:id="rId89"/>
      <p:italic r:id="rId90"/>
      <p:boldItalic r:id="rId91"/>
    </p:embeddedFont>
    <p:embeddedFont>
      <p:font typeface="Proxima Nova" panose="020B060402020202020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84" d="100"/>
          <a:sy n="84" d="100"/>
        </p:scale>
        <p:origin x="1332"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youtube.com/watch?v=atKbJ1WJcvE"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redhat.com/en/about/press-releases/keybank-goes-cloud-native-builds-devops-practice-and-chooses-red-hat-openshift-container-platform" TargetMode="External"/><Relationship Id="rId4" Type="http://schemas.openxmlformats.org/officeDocument/2006/relationships/hyperlink" Target="https://developers.redhat.com/blog/2016/10/27/the-fast-moving-monolith-how-we-sped-up-delivery-from-every-three-months-to-every-week/"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youtube.com/watch?v=atKbJ1WJcv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www.redhat.com/en/about/press-releases/keybank-goes-cloud-native-builds-devops-practice-and-chooses-red-hat-openshift-container-platform" TargetMode="External"/><Relationship Id="rId4" Type="http://schemas.openxmlformats.org/officeDocument/2006/relationships/hyperlink" Target="https://developers.redhat.com/blog/2016/10/27/the-fast-moving-monolith-how-we-sped-up-delivery-from-every-three-months-to-every-week/"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PtTnnw3DakY&amp;feature=youtu.be&amp;t=42m16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youtube.com/watch?v=ipvBWdZ0Op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PtTnnw3DakY&amp;feature=youtu.be&amp;t=42m16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youtube.com/watch?v=ipvBWdZ0OpA"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investors.redhat.com/news-and-events/events-and-presentation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investors.redhat.com/news-and-events/events-and-presentation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investors.redhat.com/news-and-events/events-and-presentation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39460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Shape 1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5" name="Shape 10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Shape 1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4" name="Shape 1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features of the platform are driving our customers to place us against competitors that we traditionally would not have had to beat in order to win their business.  At the same time, even the simplest of applications now have extensions that service them that are more complex.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Shape 1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3" name="Shape 1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Shape 1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2" name="Shape 15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Shape 1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5" name="Shape 1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Shape 17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1" name="Shape 17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0" name="Shape 1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Shape 1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4" name="Shape 16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Shape 1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1" name="Shape 1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76200" marR="76200" lvl="0" indent="0" rtl="0">
              <a:lnSpc>
                <a:spcPct val="115000"/>
              </a:lnSpc>
              <a:spcBef>
                <a:spcPts val="0"/>
              </a:spcBef>
              <a:buNone/>
            </a:pPr>
            <a:r>
              <a:rPr lang="en" sz="1000">
                <a:solidFill>
                  <a:srgbClr val="333333"/>
                </a:solidFill>
                <a:highlight>
                  <a:srgbClr val="FFFFFF"/>
                </a:highlight>
              </a:rPr>
              <a:t>not limited to security errata (RHSA) since it also includes RHBA and RHEA a CVE is attached to it</a:t>
            </a:r>
          </a:p>
          <a:p>
            <a:pPr marL="76200" marR="76200" lvl="0" indent="0" rtl="0">
              <a:lnSpc>
                <a:spcPct val="115000"/>
              </a:lnSpc>
              <a:spcBef>
                <a:spcPts val="0"/>
              </a:spcBef>
              <a:buNone/>
            </a:pPr>
            <a:endParaRPr sz="1000">
              <a:solidFill>
                <a:srgbClr val="333333"/>
              </a:solidFill>
              <a:highlight>
                <a:srgbClr val="FFFFFF"/>
              </a:highlight>
            </a:endParaRPr>
          </a:p>
          <a:p>
            <a:pPr marL="76200" marR="76200" lvl="0" indent="-69850" rtl="0">
              <a:lnSpc>
                <a:spcPct val="115000"/>
              </a:lnSpc>
              <a:spcBef>
                <a:spcPts val="0"/>
              </a:spcBef>
              <a:buClr>
                <a:schemeClr val="dk1"/>
              </a:buClr>
              <a:buSzPct val="110000"/>
              <a:buFont typeface="Arial"/>
              <a:buNone/>
            </a:pPr>
            <a:r>
              <a:rPr lang="en" sz="1000">
                <a:solidFill>
                  <a:srgbClr val="333333"/>
                </a:solidFill>
                <a:highlight>
                  <a:srgbClr val="FFFFFF"/>
                </a:highlight>
              </a:rPr>
              <a:t>RHCC leverages both image and content (RPM) advisories. image advisories shown on screenshot, content advisories on security details page (pet container use case) in addition to the actionable result (fixed in image) which is a unique feature of RHCC not in openSCAP or any other scanner yet</a:t>
            </a:r>
          </a:p>
          <a:p>
            <a:pPr marL="76200" marR="76200" lvl="0" indent="-69850" rtl="0">
              <a:lnSpc>
                <a:spcPct val="115000"/>
              </a:lnSpc>
              <a:spcBef>
                <a:spcPts val="0"/>
              </a:spcBef>
              <a:buClr>
                <a:schemeClr val="dk1"/>
              </a:buClr>
              <a:buSzPct val="110000"/>
              <a:buFont typeface="Arial"/>
              <a:buNone/>
            </a:pPr>
            <a:endParaRPr sz="1000">
              <a:solidFill>
                <a:srgbClr val="333333"/>
              </a:solidFill>
              <a:highlight>
                <a:srgbClr val="FFFFFF"/>
              </a:highlight>
            </a:endParaRPr>
          </a:p>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Shape 1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6" name="Shape 17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Shape 1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8" name="Shape 17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Shape 1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5" name="Shape 17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Shape 1094"/>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5" name="Shape 1095"/>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 sz="1200"/>
              <a:t>OpenShift has more than 200 customers worldwide across a broad set of industries. Here are a few example of who is implementing DevOps with containers on OpenShift.</a:t>
            </a:r>
            <a:br>
              <a:rPr lang="en" sz="1200"/>
            </a:br>
            <a:endParaRPr lang="en" sz="1200"/>
          </a:p>
          <a:p>
            <a:pPr marL="0" lvl="0" rtl="0">
              <a:spcBef>
                <a:spcPts val="0"/>
              </a:spcBef>
              <a:buNone/>
            </a:pPr>
            <a:endParaRPr sz="1200">
              <a:solidFill>
                <a:schemeClr val="dk1"/>
              </a:solidFill>
            </a:endParaRPr>
          </a:p>
        </p:txBody>
      </p:sp>
      <p:sp>
        <p:nvSpPr>
          <p:cNvPr id="1096" name="Shape 1096"/>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Shape 9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5" name="Shape 9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Shape 1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2" name="Shape 14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38000"/>
              </a:lnSpc>
              <a:spcBef>
                <a:spcPts val="0"/>
              </a:spcBef>
              <a:buClr>
                <a:schemeClr val="dk1"/>
              </a:buClr>
              <a:buSzPct val="100000"/>
              <a:buFont typeface="Arial"/>
              <a:buNone/>
            </a:pPr>
            <a:r>
              <a:rPr lang="en" b="1">
                <a:solidFill>
                  <a:schemeClr val="dk1"/>
                </a:solidFill>
              </a:rPr>
              <a:t>KeyBank - Banking on OpenShift - a DevOps journey</a:t>
            </a:r>
          </a:p>
          <a:p>
            <a:pPr marL="457200" lvl="0" indent="-228600" rtl="0">
              <a:lnSpc>
                <a:spcPct val="138000"/>
              </a:lnSpc>
              <a:spcBef>
                <a:spcPts val="0"/>
              </a:spcBef>
            </a:pPr>
            <a:r>
              <a:rPr lang="en" b="1" u="sng">
                <a:solidFill>
                  <a:schemeClr val="hlink"/>
                </a:solidFill>
                <a:hlinkClick r:id="rId3"/>
              </a:rPr>
              <a:t>https://www.youtube.com/watch?v=atKbJ1WJcvE</a:t>
            </a:r>
          </a:p>
          <a:p>
            <a:pPr marL="457200" lvl="0" indent="-228600" rtl="0">
              <a:lnSpc>
                <a:spcPct val="138000"/>
              </a:lnSpc>
              <a:spcBef>
                <a:spcPts val="0"/>
              </a:spcBef>
            </a:pPr>
            <a:r>
              <a:rPr lang="en" u="sng">
                <a:solidFill>
                  <a:schemeClr val="hlink"/>
                </a:solidFill>
                <a:hlinkClick r:id="rId4"/>
              </a:rPr>
              <a:t>https://developers.redhat.com/blog/2016/10/27/the-fast-moving-monolith-how-we-sped-up-delivery-from-every-three-months-to-every-week/</a:t>
            </a:r>
          </a:p>
          <a:p>
            <a:pPr marL="457200" lvl="0" indent="-228600" rtl="0">
              <a:lnSpc>
                <a:spcPct val="138000"/>
              </a:lnSpc>
              <a:spcBef>
                <a:spcPts val="0"/>
              </a:spcBef>
            </a:pPr>
            <a:r>
              <a:rPr lang="en" u="sng">
                <a:solidFill>
                  <a:schemeClr val="hlink"/>
                </a:solidFill>
                <a:hlinkClick r:id="rId5"/>
              </a:rPr>
              <a:t>https://www.redhat.com/en/about/press-releases/keybank-goes-cloud-native-builds-devops-practice-and-chooses-red-hat-openshift-container-platform</a:t>
            </a:r>
          </a:p>
          <a:p>
            <a:pPr lvl="0" rtl="0">
              <a:lnSpc>
                <a:spcPct val="138000"/>
              </a:lnSpc>
              <a:spcBef>
                <a:spcPts val="0"/>
              </a:spcBef>
              <a:buNone/>
            </a:pPr>
            <a:endParaRPr/>
          </a:p>
          <a:p>
            <a:pPr marL="457200" lvl="0" indent="-228600" rtl="0">
              <a:lnSpc>
                <a:spcPct val="138000"/>
              </a:lnSpc>
              <a:spcBef>
                <a:spcPts val="0"/>
              </a:spcBef>
            </a:pPr>
            <a:endParaRPr/>
          </a:p>
          <a:p>
            <a:pPr lvl="0" rtl="0">
              <a:lnSpc>
                <a:spcPct val="138000"/>
              </a:lnSpc>
              <a:spcBef>
                <a:spcPts val="0"/>
              </a:spcBef>
              <a:buClr>
                <a:schemeClr val="dk1"/>
              </a:buClr>
              <a:buSzPct val="100000"/>
              <a:buFont typeface="Arial"/>
              <a:buNone/>
            </a:pPr>
            <a:endParaRPr>
              <a:hlinkClick r:id="rId3"/>
            </a:endParaRPr>
          </a:p>
          <a:p>
            <a:pPr lvl="0" rtl="0">
              <a:lnSpc>
                <a:spcPct val="138000"/>
              </a:lnSpc>
              <a:spcBef>
                <a:spcPts val="0"/>
              </a:spcBef>
              <a:buClr>
                <a:schemeClr val="dk1"/>
              </a:buClr>
              <a:buSzPct val="100000"/>
              <a:buFont typeface="Arial"/>
              <a:buNone/>
            </a:pPr>
            <a:r>
              <a:rPr lang="en">
                <a:solidFill>
                  <a:schemeClr val="dk1"/>
                </a:solidFill>
              </a:rPr>
              <a:t>- Top 15 banks in the US</a:t>
            </a:r>
          </a:p>
          <a:p>
            <a:pPr lvl="0" rtl="0">
              <a:lnSpc>
                <a:spcPct val="138000"/>
              </a:lnSpc>
              <a:spcBef>
                <a:spcPts val="0"/>
              </a:spcBef>
              <a:buClr>
                <a:schemeClr val="dk1"/>
              </a:buClr>
              <a:buSzPct val="100000"/>
              <a:buFont typeface="Arial"/>
              <a:buNone/>
            </a:pPr>
            <a:r>
              <a:rPr lang="en">
                <a:solidFill>
                  <a:schemeClr val="dk1"/>
                </a:solidFill>
              </a:rPr>
              <a:t>- Have acquired many banks over 190 years in existence</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The Problem:</a:t>
            </a:r>
          </a:p>
          <a:p>
            <a:pPr lvl="0" rtl="0">
              <a:lnSpc>
                <a:spcPct val="138000"/>
              </a:lnSpc>
              <a:spcBef>
                <a:spcPts val="0"/>
              </a:spcBef>
              <a:buClr>
                <a:schemeClr val="dk1"/>
              </a:buClr>
              <a:buSzPct val="100000"/>
              <a:buFont typeface="Arial"/>
              <a:buNone/>
            </a:pPr>
            <a:r>
              <a:rPr lang="en">
                <a:solidFill>
                  <a:schemeClr val="dk1"/>
                </a:solidFill>
              </a:rPr>
              <a:t>- Fast growing bank, working on legacy systems in silos</a:t>
            </a:r>
          </a:p>
          <a:p>
            <a:pPr lvl="0" rtl="0">
              <a:lnSpc>
                <a:spcPct val="138000"/>
              </a:lnSpc>
              <a:spcBef>
                <a:spcPts val="0"/>
              </a:spcBef>
              <a:buClr>
                <a:schemeClr val="dk1"/>
              </a:buClr>
              <a:buSzPct val="100000"/>
              <a:buFont typeface="Arial"/>
              <a:buNone/>
            </a:pPr>
            <a:r>
              <a:rPr lang="en">
                <a:solidFill>
                  <a:schemeClr val="dk1"/>
                </a:solidFill>
              </a:rPr>
              <a:t>- Complex regulatory environment that make changes difficult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Their DevOps Journey: (via Farley’s Laws - Don’t Rework the Wheel)</a:t>
            </a:r>
          </a:p>
          <a:p>
            <a:pPr lvl="0" rtl="0">
              <a:lnSpc>
                <a:spcPct val="138000"/>
              </a:lnSpc>
              <a:spcBef>
                <a:spcPts val="0"/>
              </a:spcBef>
              <a:buClr>
                <a:schemeClr val="dk1"/>
              </a:buClr>
              <a:buSzPct val="100000"/>
              <a:buFont typeface="Arial"/>
              <a:buNone/>
            </a:pPr>
            <a:r>
              <a:rPr lang="en">
                <a:solidFill>
                  <a:schemeClr val="dk1"/>
                </a:solidFill>
              </a:rPr>
              <a:t>- People Believe before they doubt</a:t>
            </a:r>
          </a:p>
          <a:p>
            <a:pPr lvl="0" rtl="0">
              <a:lnSpc>
                <a:spcPct val="138000"/>
              </a:lnSpc>
              <a:spcBef>
                <a:spcPts val="0"/>
              </a:spcBef>
              <a:buClr>
                <a:schemeClr val="dk1"/>
              </a:buClr>
              <a:buSzPct val="100000"/>
              <a:buFont typeface="Arial"/>
              <a:buNone/>
            </a:pPr>
            <a:r>
              <a:rPr lang="en">
                <a:solidFill>
                  <a:schemeClr val="dk1"/>
                </a:solidFill>
              </a:rPr>
              <a:t>- Things are more complicated than you think </a:t>
            </a:r>
          </a:p>
          <a:p>
            <a:pPr lvl="0" rtl="0">
              <a:lnSpc>
                <a:spcPct val="138000"/>
              </a:lnSpc>
              <a:spcBef>
                <a:spcPts val="0"/>
              </a:spcBef>
              <a:buClr>
                <a:schemeClr val="dk1"/>
              </a:buClr>
              <a:buSzPct val="100000"/>
              <a:buFont typeface="Arial"/>
              <a:buNone/>
            </a:pPr>
            <a:r>
              <a:rPr lang="en">
                <a:solidFill>
                  <a:schemeClr val="dk1"/>
                </a:solidFill>
              </a:rPr>
              <a:t>- Expect to make mistakes; learn to fail (and re-learn) fast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Selling DevOps within Your Enterprise:</a:t>
            </a:r>
          </a:p>
          <a:p>
            <a:pPr lvl="0" rtl="0">
              <a:lnSpc>
                <a:spcPct val="138000"/>
              </a:lnSpc>
              <a:spcBef>
                <a:spcPts val="0"/>
              </a:spcBef>
              <a:buClr>
                <a:schemeClr val="dk1"/>
              </a:buClr>
              <a:buSzPct val="100000"/>
              <a:buFont typeface="Arial"/>
              <a:buNone/>
            </a:pPr>
            <a:r>
              <a:rPr lang="en">
                <a:solidFill>
                  <a:schemeClr val="dk1"/>
                </a:solidFill>
              </a:rPr>
              <a:t>- Have a Metrics Driven Approach</a:t>
            </a:r>
          </a:p>
          <a:p>
            <a:pPr lvl="0" rtl="0">
              <a:lnSpc>
                <a:spcPct val="138000"/>
              </a:lnSpc>
              <a:spcBef>
                <a:spcPts val="0"/>
              </a:spcBef>
              <a:buClr>
                <a:schemeClr val="dk1"/>
              </a:buClr>
              <a:buSzPct val="100000"/>
              <a:buFont typeface="Arial"/>
              <a:buNone/>
            </a:pPr>
            <a:r>
              <a:rPr lang="en">
                <a:solidFill>
                  <a:schemeClr val="dk1"/>
                </a:solidFill>
              </a:rPr>
              <a:t>- Three areas of focus:  Containers, Automated Testing, Continuous Delivery</a:t>
            </a:r>
          </a:p>
          <a:p>
            <a:pPr lvl="0" rtl="0">
              <a:lnSpc>
                <a:spcPct val="138000"/>
              </a:lnSpc>
              <a:spcBef>
                <a:spcPts val="0"/>
              </a:spcBef>
              <a:buClr>
                <a:schemeClr val="dk1"/>
              </a:buClr>
              <a:buSzPct val="100000"/>
              <a:buFont typeface="Arial"/>
              <a:buNone/>
            </a:pPr>
            <a:r>
              <a:rPr lang="en">
                <a:solidFill>
                  <a:schemeClr val="dk1"/>
                </a:solidFill>
              </a:rPr>
              <a:t>- Need: Change Agents, Angel Funding (Internal), proper Project Selection &gt;&gt; something impactful</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Online Banking Application &gt;&gt; Driven by a Team that supports DevOps-as-a-Service</a:t>
            </a:r>
          </a:p>
          <a:p>
            <a:pPr lvl="0" rtl="0">
              <a:lnSpc>
                <a:spcPct val="138000"/>
              </a:lnSpc>
              <a:spcBef>
                <a:spcPts val="0"/>
              </a:spcBef>
              <a:buClr>
                <a:schemeClr val="dk1"/>
              </a:buClr>
              <a:buSzPct val="100000"/>
              <a:buFont typeface="Arial"/>
              <a:buNone/>
            </a:pPr>
            <a:r>
              <a:rPr lang="en">
                <a:solidFill>
                  <a:schemeClr val="dk1"/>
                </a:solidFill>
              </a:rPr>
              <a:t>- smoothly collaborate between Dev and Ops</a:t>
            </a:r>
          </a:p>
          <a:p>
            <a:pPr lvl="0" rtl="0">
              <a:lnSpc>
                <a:spcPct val="138000"/>
              </a:lnSpc>
              <a:spcBef>
                <a:spcPts val="0"/>
              </a:spcBef>
              <a:buClr>
                <a:schemeClr val="dk1"/>
              </a:buClr>
              <a:buSzPct val="100000"/>
              <a:buFont typeface="Arial"/>
              <a:buNone/>
            </a:pPr>
            <a:r>
              <a:rPr lang="en">
                <a:solidFill>
                  <a:schemeClr val="dk1"/>
                </a:solidFill>
              </a:rPr>
              <a:t>- use containers to build images once, deploy anywhere</a:t>
            </a:r>
          </a:p>
          <a:p>
            <a:pPr lvl="0" rtl="0">
              <a:lnSpc>
                <a:spcPct val="138000"/>
              </a:lnSpc>
              <a:spcBef>
                <a:spcPts val="0"/>
              </a:spcBef>
              <a:buClr>
                <a:schemeClr val="dk1"/>
              </a:buClr>
              <a:buSzPct val="100000"/>
              <a:buFont typeface="Arial"/>
              <a:buNone/>
            </a:pPr>
            <a:r>
              <a:rPr lang="en">
                <a:solidFill>
                  <a:schemeClr val="dk1"/>
                </a:solidFill>
              </a:rPr>
              <a:t>- heavy focus on automated testing</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“Containergeddon” &gt;&gt; Now Orchestrated (with OpenShift/Kubernetes)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 On Day 1 of their acquisition of a new bank - 10 changes put into production, with 0 defects, during the middle of the day - that was the power of OpenShift. </a:t>
            </a:r>
          </a:p>
          <a:p>
            <a:pPr lvl="0" rtl="0">
              <a:lnSpc>
                <a:spcPct val="138000"/>
              </a:lnSpc>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Shape 1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0" name="Shape 1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38000"/>
              </a:lnSpc>
              <a:spcBef>
                <a:spcPts val="0"/>
              </a:spcBef>
              <a:buClr>
                <a:schemeClr val="dk1"/>
              </a:buClr>
              <a:buSzPct val="100000"/>
              <a:buFont typeface="Arial"/>
              <a:buNone/>
            </a:pPr>
            <a:r>
              <a:rPr lang="en" b="1">
                <a:solidFill>
                  <a:schemeClr val="dk1"/>
                </a:solidFill>
              </a:rPr>
              <a:t>KeyBank - Banking on OpenShift - a DevOps journey</a:t>
            </a:r>
          </a:p>
          <a:p>
            <a:pPr marL="457200" lvl="0" indent="-228600" rtl="0">
              <a:lnSpc>
                <a:spcPct val="138000"/>
              </a:lnSpc>
              <a:spcBef>
                <a:spcPts val="0"/>
              </a:spcBef>
            </a:pPr>
            <a:r>
              <a:rPr lang="en" b="1" u="sng">
                <a:solidFill>
                  <a:schemeClr val="hlink"/>
                </a:solidFill>
                <a:hlinkClick r:id="rId3"/>
              </a:rPr>
              <a:t>https://www.youtube.com/watch?v=atKbJ1WJcvE</a:t>
            </a:r>
          </a:p>
          <a:p>
            <a:pPr marL="457200" lvl="0" indent="-228600" rtl="0">
              <a:lnSpc>
                <a:spcPct val="138000"/>
              </a:lnSpc>
              <a:spcBef>
                <a:spcPts val="0"/>
              </a:spcBef>
            </a:pPr>
            <a:r>
              <a:rPr lang="en" u="sng">
                <a:solidFill>
                  <a:schemeClr val="hlink"/>
                </a:solidFill>
                <a:hlinkClick r:id="rId4"/>
              </a:rPr>
              <a:t>https://developers.redhat.com/blog/2016/10/27/the-fast-moving-monolith-how-we-sped-up-delivery-from-every-three-months-to-every-week/</a:t>
            </a:r>
          </a:p>
          <a:p>
            <a:pPr marL="457200" lvl="0" indent="-228600" rtl="0">
              <a:lnSpc>
                <a:spcPct val="138000"/>
              </a:lnSpc>
              <a:spcBef>
                <a:spcPts val="0"/>
              </a:spcBef>
            </a:pPr>
            <a:r>
              <a:rPr lang="en" u="sng">
                <a:solidFill>
                  <a:schemeClr val="hlink"/>
                </a:solidFill>
                <a:hlinkClick r:id="rId5"/>
              </a:rPr>
              <a:t>https://www.redhat.com/en/about/press-releases/keybank-goes-cloud-native-builds-devops-practice-and-chooses-red-hat-openshift-container-platform</a:t>
            </a:r>
          </a:p>
          <a:p>
            <a:pPr lvl="0" rtl="0">
              <a:lnSpc>
                <a:spcPct val="138000"/>
              </a:lnSpc>
              <a:spcBef>
                <a:spcPts val="0"/>
              </a:spcBef>
              <a:buNone/>
            </a:pPr>
            <a:endParaRPr/>
          </a:p>
          <a:p>
            <a:pPr marL="457200" lvl="0" indent="-228600" rtl="0">
              <a:lnSpc>
                <a:spcPct val="138000"/>
              </a:lnSpc>
              <a:spcBef>
                <a:spcPts val="0"/>
              </a:spcBef>
            </a:pPr>
            <a:endParaRPr/>
          </a:p>
          <a:p>
            <a:pPr lvl="0" rtl="0">
              <a:lnSpc>
                <a:spcPct val="138000"/>
              </a:lnSpc>
              <a:spcBef>
                <a:spcPts val="0"/>
              </a:spcBef>
              <a:buClr>
                <a:schemeClr val="dk1"/>
              </a:buClr>
              <a:buSzPct val="100000"/>
              <a:buFont typeface="Arial"/>
              <a:buNone/>
            </a:pPr>
            <a:endParaRPr>
              <a:hlinkClick r:id="rId3"/>
            </a:endParaRPr>
          </a:p>
          <a:p>
            <a:pPr lvl="0" rtl="0">
              <a:lnSpc>
                <a:spcPct val="138000"/>
              </a:lnSpc>
              <a:spcBef>
                <a:spcPts val="0"/>
              </a:spcBef>
              <a:buClr>
                <a:schemeClr val="dk1"/>
              </a:buClr>
              <a:buSzPct val="100000"/>
              <a:buFont typeface="Arial"/>
              <a:buNone/>
            </a:pPr>
            <a:r>
              <a:rPr lang="en">
                <a:solidFill>
                  <a:schemeClr val="dk1"/>
                </a:solidFill>
              </a:rPr>
              <a:t>- Top 15 banks in the US</a:t>
            </a:r>
          </a:p>
          <a:p>
            <a:pPr lvl="0" rtl="0">
              <a:lnSpc>
                <a:spcPct val="138000"/>
              </a:lnSpc>
              <a:spcBef>
                <a:spcPts val="0"/>
              </a:spcBef>
              <a:buClr>
                <a:schemeClr val="dk1"/>
              </a:buClr>
              <a:buSzPct val="100000"/>
              <a:buFont typeface="Arial"/>
              <a:buNone/>
            </a:pPr>
            <a:r>
              <a:rPr lang="en">
                <a:solidFill>
                  <a:schemeClr val="dk1"/>
                </a:solidFill>
              </a:rPr>
              <a:t>- Have acquired many banks over 190 years in existence</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The Problem:</a:t>
            </a:r>
          </a:p>
          <a:p>
            <a:pPr lvl="0" rtl="0">
              <a:lnSpc>
                <a:spcPct val="138000"/>
              </a:lnSpc>
              <a:spcBef>
                <a:spcPts val="0"/>
              </a:spcBef>
              <a:buClr>
                <a:schemeClr val="dk1"/>
              </a:buClr>
              <a:buSzPct val="100000"/>
              <a:buFont typeface="Arial"/>
              <a:buNone/>
            </a:pPr>
            <a:r>
              <a:rPr lang="en">
                <a:solidFill>
                  <a:schemeClr val="dk1"/>
                </a:solidFill>
              </a:rPr>
              <a:t>- Fast growing bank, working on legacy systems in silos</a:t>
            </a:r>
          </a:p>
          <a:p>
            <a:pPr lvl="0" rtl="0">
              <a:lnSpc>
                <a:spcPct val="138000"/>
              </a:lnSpc>
              <a:spcBef>
                <a:spcPts val="0"/>
              </a:spcBef>
              <a:buClr>
                <a:schemeClr val="dk1"/>
              </a:buClr>
              <a:buSzPct val="100000"/>
              <a:buFont typeface="Arial"/>
              <a:buNone/>
            </a:pPr>
            <a:r>
              <a:rPr lang="en">
                <a:solidFill>
                  <a:schemeClr val="dk1"/>
                </a:solidFill>
              </a:rPr>
              <a:t>- Complex regulatory environment that make changes difficult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Their DevOps Journey: (via Farley’s Laws - Don’t Rework the Wheel)</a:t>
            </a:r>
          </a:p>
          <a:p>
            <a:pPr lvl="0" rtl="0">
              <a:lnSpc>
                <a:spcPct val="138000"/>
              </a:lnSpc>
              <a:spcBef>
                <a:spcPts val="0"/>
              </a:spcBef>
              <a:buClr>
                <a:schemeClr val="dk1"/>
              </a:buClr>
              <a:buSzPct val="100000"/>
              <a:buFont typeface="Arial"/>
              <a:buNone/>
            </a:pPr>
            <a:r>
              <a:rPr lang="en">
                <a:solidFill>
                  <a:schemeClr val="dk1"/>
                </a:solidFill>
              </a:rPr>
              <a:t>- People Believe before they doubt</a:t>
            </a:r>
          </a:p>
          <a:p>
            <a:pPr lvl="0" rtl="0">
              <a:lnSpc>
                <a:spcPct val="138000"/>
              </a:lnSpc>
              <a:spcBef>
                <a:spcPts val="0"/>
              </a:spcBef>
              <a:buClr>
                <a:schemeClr val="dk1"/>
              </a:buClr>
              <a:buSzPct val="100000"/>
              <a:buFont typeface="Arial"/>
              <a:buNone/>
            </a:pPr>
            <a:r>
              <a:rPr lang="en">
                <a:solidFill>
                  <a:schemeClr val="dk1"/>
                </a:solidFill>
              </a:rPr>
              <a:t>- Things are more complicated than you think </a:t>
            </a:r>
          </a:p>
          <a:p>
            <a:pPr lvl="0" rtl="0">
              <a:lnSpc>
                <a:spcPct val="138000"/>
              </a:lnSpc>
              <a:spcBef>
                <a:spcPts val="0"/>
              </a:spcBef>
              <a:buClr>
                <a:schemeClr val="dk1"/>
              </a:buClr>
              <a:buSzPct val="100000"/>
              <a:buFont typeface="Arial"/>
              <a:buNone/>
            </a:pPr>
            <a:r>
              <a:rPr lang="en">
                <a:solidFill>
                  <a:schemeClr val="dk1"/>
                </a:solidFill>
              </a:rPr>
              <a:t>- Expect to make mistakes; learn to fail (and re-learn) fast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Selling DevOps within Your Enterprise:</a:t>
            </a:r>
          </a:p>
          <a:p>
            <a:pPr lvl="0" rtl="0">
              <a:lnSpc>
                <a:spcPct val="138000"/>
              </a:lnSpc>
              <a:spcBef>
                <a:spcPts val="0"/>
              </a:spcBef>
              <a:buClr>
                <a:schemeClr val="dk1"/>
              </a:buClr>
              <a:buSzPct val="100000"/>
              <a:buFont typeface="Arial"/>
              <a:buNone/>
            </a:pPr>
            <a:r>
              <a:rPr lang="en">
                <a:solidFill>
                  <a:schemeClr val="dk1"/>
                </a:solidFill>
              </a:rPr>
              <a:t>- Have a Metrics Driven Approach</a:t>
            </a:r>
          </a:p>
          <a:p>
            <a:pPr lvl="0" rtl="0">
              <a:lnSpc>
                <a:spcPct val="138000"/>
              </a:lnSpc>
              <a:spcBef>
                <a:spcPts val="0"/>
              </a:spcBef>
              <a:buClr>
                <a:schemeClr val="dk1"/>
              </a:buClr>
              <a:buSzPct val="100000"/>
              <a:buFont typeface="Arial"/>
              <a:buNone/>
            </a:pPr>
            <a:r>
              <a:rPr lang="en">
                <a:solidFill>
                  <a:schemeClr val="dk1"/>
                </a:solidFill>
              </a:rPr>
              <a:t>- Three areas of focus:  Containers, Automated Testing, Continuous Delivery</a:t>
            </a:r>
          </a:p>
          <a:p>
            <a:pPr lvl="0" rtl="0">
              <a:lnSpc>
                <a:spcPct val="138000"/>
              </a:lnSpc>
              <a:spcBef>
                <a:spcPts val="0"/>
              </a:spcBef>
              <a:buClr>
                <a:schemeClr val="dk1"/>
              </a:buClr>
              <a:buSzPct val="100000"/>
              <a:buFont typeface="Arial"/>
              <a:buNone/>
            </a:pPr>
            <a:r>
              <a:rPr lang="en">
                <a:solidFill>
                  <a:schemeClr val="dk1"/>
                </a:solidFill>
              </a:rPr>
              <a:t>- Need: Change Agents, Angel Funding (Internal), proper Project Selection &gt;&gt; something impactful</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Online Banking Application &gt;&gt; Driven by a Team that supports DevOps-as-a-Service</a:t>
            </a:r>
          </a:p>
          <a:p>
            <a:pPr lvl="0" rtl="0">
              <a:lnSpc>
                <a:spcPct val="138000"/>
              </a:lnSpc>
              <a:spcBef>
                <a:spcPts val="0"/>
              </a:spcBef>
              <a:buClr>
                <a:schemeClr val="dk1"/>
              </a:buClr>
              <a:buSzPct val="100000"/>
              <a:buFont typeface="Arial"/>
              <a:buNone/>
            </a:pPr>
            <a:r>
              <a:rPr lang="en">
                <a:solidFill>
                  <a:schemeClr val="dk1"/>
                </a:solidFill>
              </a:rPr>
              <a:t>- smoothly collaborate between Dev and Ops</a:t>
            </a:r>
          </a:p>
          <a:p>
            <a:pPr lvl="0" rtl="0">
              <a:lnSpc>
                <a:spcPct val="138000"/>
              </a:lnSpc>
              <a:spcBef>
                <a:spcPts val="0"/>
              </a:spcBef>
              <a:buClr>
                <a:schemeClr val="dk1"/>
              </a:buClr>
              <a:buSzPct val="100000"/>
              <a:buFont typeface="Arial"/>
              <a:buNone/>
            </a:pPr>
            <a:r>
              <a:rPr lang="en">
                <a:solidFill>
                  <a:schemeClr val="dk1"/>
                </a:solidFill>
              </a:rPr>
              <a:t>- use containers to build images once, deploy anywhere</a:t>
            </a:r>
          </a:p>
          <a:p>
            <a:pPr lvl="0" rtl="0">
              <a:lnSpc>
                <a:spcPct val="138000"/>
              </a:lnSpc>
              <a:spcBef>
                <a:spcPts val="0"/>
              </a:spcBef>
              <a:buClr>
                <a:schemeClr val="dk1"/>
              </a:buClr>
              <a:buSzPct val="100000"/>
              <a:buFont typeface="Arial"/>
              <a:buNone/>
            </a:pPr>
            <a:r>
              <a:rPr lang="en">
                <a:solidFill>
                  <a:schemeClr val="dk1"/>
                </a:solidFill>
              </a:rPr>
              <a:t>- heavy focus on automated testing</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“Containergeddon” &gt;&gt; Now Orchestrated (with OpenShift/Kubernetes)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 On Day 1 of their acquisition of a new bank - 10 changes put into production, with 0 defects, during the middle of the day - that was the power of OpenShift. </a:t>
            </a:r>
          </a:p>
          <a:p>
            <a:pPr lvl="0" rtl="0">
              <a:lnSpc>
                <a:spcPct val="138000"/>
              </a:lnSpc>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Shape 1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2" name="Shape 1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38000"/>
              </a:lnSpc>
              <a:spcBef>
                <a:spcPts val="0"/>
              </a:spcBef>
              <a:buClr>
                <a:schemeClr val="dk1"/>
              </a:buClr>
              <a:buSzPct val="100000"/>
              <a:buFont typeface="Arial"/>
              <a:buNone/>
            </a:pPr>
            <a:r>
              <a:rPr lang="en" b="1">
                <a:solidFill>
                  <a:schemeClr val="dk1"/>
                </a:solidFill>
              </a:rPr>
              <a:t>Optum - Digital Transformation Journey</a:t>
            </a:r>
          </a:p>
          <a:p>
            <a:pPr lvl="0" rtl="0">
              <a:lnSpc>
                <a:spcPct val="138000"/>
              </a:lnSpc>
              <a:spcBef>
                <a:spcPts val="0"/>
              </a:spcBef>
              <a:buClr>
                <a:schemeClr val="dk1"/>
              </a:buClr>
              <a:buSzPct val="100000"/>
              <a:buFont typeface="Arial"/>
              <a:buNone/>
            </a:pPr>
            <a:r>
              <a:rPr lang="en" b="1" u="sng">
                <a:solidFill>
                  <a:schemeClr val="hlink"/>
                </a:solidFill>
                <a:hlinkClick r:id="rId3"/>
              </a:rPr>
              <a:t>https://www.youtube.com/watch?v=PtTnnw3DakY&amp;feature=youtu.be&amp;t=42m16s</a:t>
            </a:r>
          </a:p>
          <a:p>
            <a:pPr lvl="0" rtl="0">
              <a:lnSpc>
                <a:spcPct val="138000"/>
              </a:lnSpc>
              <a:spcBef>
                <a:spcPts val="0"/>
              </a:spcBef>
              <a:buClr>
                <a:schemeClr val="dk1"/>
              </a:buClr>
              <a:buSzPct val="100000"/>
              <a:buFont typeface="Arial"/>
              <a:buNone/>
            </a:pPr>
            <a:r>
              <a:rPr lang="en" b="1" u="sng">
                <a:solidFill>
                  <a:schemeClr val="hlink"/>
                </a:solidFill>
                <a:hlinkClick r:id="rId4"/>
              </a:rPr>
              <a:t>https://www.youtube.com/watch?v=ipvBWdZ0OpA</a:t>
            </a:r>
            <a:r>
              <a:rPr lang="en" b="1">
                <a:solidFill>
                  <a:schemeClr val="dk1"/>
                </a:solidFill>
              </a:rPr>
              <a:t> (theCUBE)</a:t>
            </a:r>
          </a:p>
          <a:p>
            <a:pPr lvl="0" rtl="0">
              <a:lnSpc>
                <a:spcPct val="138000"/>
              </a:lnSpc>
              <a:spcBef>
                <a:spcPts val="0"/>
              </a:spcBef>
              <a:buClr>
                <a:schemeClr val="dk1"/>
              </a:buClr>
              <a:buSzPct val="100000"/>
              <a:buFont typeface="Arial"/>
              <a:buNone/>
            </a:pPr>
            <a:r>
              <a:rPr lang="en">
                <a:solidFill>
                  <a:schemeClr val="dk1"/>
                </a:solidFill>
              </a:rPr>
              <a:t>- Technology part of United Health Group (# on Fortune 500)</a:t>
            </a:r>
          </a:p>
          <a:p>
            <a:pPr lvl="0" rtl="0">
              <a:lnSpc>
                <a:spcPct val="138000"/>
              </a:lnSpc>
              <a:spcBef>
                <a:spcPts val="0"/>
              </a:spcBef>
              <a:buClr>
                <a:schemeClr val="dk1"/>
              </a:buClr>
              <a:buSzPct val="100000"/>
              <a:buFont typeface="Arial"/>
              <a:buNone/>
            </a:pPr>
            <a:r>
              <a:rPr lang="en">
                <a:solidFill>
                  <a:schemeClr val="dk1"/>
                </a:solidFill>
              </a:rPr>
              <a:t>- Optum would be Fortune #31 (if standalone company)</a:t>
            </a:r>
          </a:p>
          <a:p>
            <a:pPr lvl="0" rtl="0">
              <a:lnSpc>
                <a:spcPct val="138000"/>
              </a:lnSpc>
              <a:spcBef>
                <a:spcPts val="0"/>
              </a:spcBef>
              <a:buClr>
                <a:schemeClr val="dk1"/>
              </a:buClr>
              <a:buSzPct val="100000"/>
              <a:buFont typeface="Arial"/>
              <a:buNone/>
            </a:pPr>
            <a:r>
              <a:rPr lang="en">
                <a:solidFill>
                  <a:schemeClr val="dk1"/>
                </a:solidFill>
              </a:rPr>
              <a:t>- 250,000 employees,  +10,000 developers.</a:t>
            </a:r>
          </a:p>
          <a:p>
            <a:pPr lvl="0" rtl="0">
              <a:lnSpc>
                <a:spcPct val="138000"/>
              </a:lnSpc>
              <a:spcBef>
                <a:spcPts val="0"/>
              </a:spcBef>
              <a:buClr>
                <a:schemeClr val="dk1"/>
              </a:buClr>
              <a:buSzPct val="100000"/>
              <a:buFont typeface="Arial"/>
              <a:buNone/>
            </a:pPr>
            <a:r>
              <a:rPr lang="en">
                <a:solidFill>
                  <a:schemeClr val="dk1"/>
                </a:solidFill>
              </a:rPr>
              <a:t>- OptumCloud Platform</a:t>
            </a:r>
          </a:p>
          <a:p>
            <a:pPr lvl="0" rtl="0">
              <a:lnSpc>
                <a:spcPct val="138000"/>
              </a:lnSpc>
              <a:spcBef>
                <a:spcPts val="0"/>
              </a:spcBef>
              <a:buClr>
                <a:schemeClr val="dk1"/>
              </a:buClr>
              <a:buSzPct val="100000"/>
              <a:buFont typeface="Arial"/>
              <a:buNone/>
            </a:pPr>
            <a:r>
              <a:rPr lang="en">
                <a:solidFill>
                  <a:schemeClr val="dk1"/>
                </a:solidFill>
              </a:rPr>
              <a:t>- Planning to move to a hybrid cloud using both AWS and Azure. </a:t>
            </a:r>
          </a:p>
          <a:p>
            <a:pPr lvl="0" rtl="0">
              <a:lnSpc>
                <a:spcPct val="138000"/>
              </a:lnSpc>
              <a:spcBef>
                <a:spcPts val="0"/>
              </a:spcBef>
              <a:buClr>
                <a:schemeClr val="dk1"/>
              </a:buClr>
              <a:buSzPct val="100000"/>
              <a:buFont typeface="Arial"/>
              <a:buNone/>
            </a:pPr>
            <a:r>
              <a:rPr lang="en">
                <a:solidFill>
                  <a:schemeClr val="dk1"/>
                </a:solidFill>
              </a:rPr>
              <a:t>- “The OpenShift &amp; AWS integration is a game-changer for us, thinking about our hybrid cloud needs. It’ll allow us to natively take advantage of public cloud services.”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Deployment Environment:</a:t>
            </a:r>
          </a:p>
          <a:p>
            <a:pPr lvl="0" rtl="0">
              <a:lnSpc>
                <a:spcPct val="138000"/>
              </a:lnSpc>
              <a:spcBef>
                <a:spcPts val="0"/>
              </a:spcBef>
              <a:buClr>
                <a:schemeClr val="dk1"/>
              </a:buClr>
              <a:buSzPct val="100000"/>
              <a:buFont typeface="Arial"/>
              <a:buNone/>
            </a:pPr>
            <a:r>
              <a:rPr lang="en">
                <a:solidFill>
                  <a:schemeClr val="dk1"/>
                </a:solidFill>
              </a:rPr>
              <a:t>- OpenShift platform has been 100% stable for the last 6 months</a:t>
            </a:r>
          </a:p>
          <a:p>
            <a:pPr lvl="0" rtl="0">
              <a:lnSpc>
                <a:spcPct val="138000"/>
              </a:lnSpc>
              <a:spcBef>
                <a:spcPts val="0"/>
              </a:spcBef>
              <a:buClr>
                <a:schemeClr val="dk1"/>
              </a:buClr>
              <a:buSzPct val="100000"/>
              <a:buFont typeface="Arial"/>
              <a:buNone/>
            </a:pPr>
            <a:r>
              <a:rPr lang="en">
                <a:solidFill>
                  <a:schemeClr val="dk1"/>
                </a:solidFill>
              </a:rPr>
              <a:t>- Over 4000 applications running on OpenShift</a:t>
            </a:r>
          </a:p>
          <a:p>
            <a:pPr lvl="0" rtl="0">
              <a:lnSpc>
                <a:spcPct val="138000"/>
              </a:lnSpc>
              <a:spcBef>
                <a:spcPts val="0"/>
              </a:spcBef>
              <a:buClr>
                <a:schemeClr val="dk1"/>
              </a:buClr>
              <a:buSzPct val="100000"/>
              <a:buFont typeface="Arial"/>
              <a:buNone/>
            </a:pPr>
            <a:r>
              <a:rPr lang="en">
                <a:solidFill>
                  <a:schemeClr val="dk1"/>
                </a:solidFill>
              </a:rPr>
              <a:t>- 20 Mission Critical applications on OpenShift (Health4Me, all links to providers)</a:t>
            </a:r>
          </a:p>
          <a:p>
            <a:pPr lvl="0" rtl="0">
              <a:lnSpc>
                <a:spcPct val="138000"/>
              </a:lnSpc>
              <a:spcBef>
                <a:spcPts val="0"/>
              </a:spcBef>
              <a:buClr>
                <a:schemeClr val="dk1"/>
              </a:buClr>
              <a:buSzPct val="100000"/>
              <a:buFont typeface="Arial"/>
              <a:buNone/>
            </a:pPr>
            <a:r>
              <a:rPr lang="en">
                <a:solidFill>
                  <a:schemeClr val="dk1"/>
                </a:solidFill>
              </a:rPr>
              <a:t>- Deploying new applications to 19,000 desktops via OpenShift (creating SaaS services for end-users)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Critical Challenges:</a:t>
            </a:r>
          </a:p>
          <a:p>
            <a:pPr lvl="0" rtl="0">
              <a:lnSpc>
                <a:spcPct val="138000"/>
              </a:lnSpc>
              <a:spcBef>
                <a:spcPts val="0"/>
              </a:spcBef>
              <a:buClr>
                <a:schemeClr val="dk1"/>
              </a:buClr>
              <a:buSzPct val="100000"/>
              <a:buFont typeface="Arial"/>
              <a:buNone/>
            </a:pPr>
            <a:r>
              <a:rPr lang="en">
                <a:solidFill>
                  <a:schemeClr val="dk1"/>
                </a:solidFill>
              </a:rPr>
              <a:t>- Must change the mindset of their developers</a:t>
            </a:r>
          </a:p>
          <a:p>
            <a:pPr lvl="0" rtl="0">
              <a:lnSpc>
                <a:spcPct val="138000"/>
              </a:lnSpc>
              <a:spcBef>
                <a:spcPts val="0"/>
              </a:spcBef>
              <a:buClr>
                <a:schemeClr val="dk1"/>
              </a:buClr>
              <a:buSzPct val="100000"/>
              <a:buFont typeface="Arial"/>
              <a:buNone/>
            </a:pPr>
            <a:r>
              <a:rPr lang="en">
                <a:solidFill>
                  <a:schemeClr val="dk1"/>
                </a:solidFill>
              </a:rPr>
              <a:t>- Must be able to integrate Apps and dynamic infrastructure</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Driving Change:</a:t>
            </a:r>
          </a:p>
          <a:p>
            <a:pPr lvl="0" rtl="0">
              <a:lnSpc>
                <a:spcPct val="138000"/>
              </a:lnSpc>
              <a:spcBef>
                <a:spcPts val="0"/>
              </a:spcBef>
              <a:buClr>
                <a:schemeClr val="dk1"/>
              </a:buClr>
              <a:buSzPct val="100000"/>
              <a:buFont typeface="Arial"/>
              <a:buNone/>
            </a:pPr>
            <a:r>
              <a:rPr lang="en">
                <a:solidFill>
                  <a:schemeClr val="dk1"/>
                </a:solidFill>
              </a:rPr>
              <a:t>“DevDays” - annual internal event (2 days) to learn new technologies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“Optum Developer” - portal to enable developers to consume, build and deploy digital assets for reuse across the enterprise. </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“Technology Development Program (TDP)” - grown from 17 developers in 2009 to hiring 1600 new developers in 2016. Mentoring and peer-learning for developers, early career development. Open spaces, agile workspaces, lots of whiteboards. Startup mindset.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“Cloud Scaffolding” - using Red Hat “push-button-infrastructure (from Open Innovation Labs), running on OpenShift. Builds pre-defined templates for developer environments. Provides an integrated DevOps toolchain &gt;&gt; Goal is rapid developer processes. </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Open Innovation Labs is helping to build the bridge between infrastructure and development.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“Speed to Value” is one of our new business metrics. We’re now delivering application updates monthly or weekly. It’s about changing the operating model. </a:t>
            </a:r>
          </a:p>
          <a:p>
            <a:pPr lvl="0" rtl="0">
              <a:lnSpc>
                <a:spcPct val="138000"/>
              </a:lnSpc>
              <a:spcBef>
                <a:spcPts val="0"/>
              </a:spcBef>
              <a:buClr>
                <a:schemeClr val="dk1"/>
              </a:buClr>
              <a:buSzPct val="100000"/>
              <a:buFont typeface="Arial"/>
              <a:buNone/>
            </a:pP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Shape 1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0" name="Shape 13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38000"/>
              </a:lnSpc>
              <a:spcBef>
                <a:spcPts val="0"/>
              </a:spcBef>
              <a:buClr>
                <a:schemeClr val="dk1"/>
              </a:buClr>
              <a:buSzPct val="100000"/>
              <a:buFont typeface="Arial"/>
              <a:buNone/>
            </a:pPr>
            <a:r>
              <a:rPr lang="en" b="1">
                <a:solidFill>
                  <a:schemeClr val="dk1"/>
                </a:solidFill>
              </a:rPr>
              <a:t>Optum - Digital Transformation Journey</a:t>
            </a:r>
          </a:p>
          <a:p>
            <a:pPr lvl="0" rtl="0">
              <a:lnSpc>
                <a:spcPct val="138000"/>
              </a:lnSpc>
              <a:spcBef>
                <a:spcPts val="0"/>
              </a:spcBef>
              <a:buClr>
                <a:schemeClr val="dk1"/>
              </a:buClr>
              <a:buSzPct val="100000"/>
              <a:buFont typeface="Arial"/>
              <a:buNone/>
            </a:pPr>
            <a:r>
              <a:rPr lang="en" b="1" u="sng">
                <a:solidFill>
                  <a:schemeClr val="hlink"/>
                </a:solidFill>
                <a:hlinkClick r:id="rId3"/>
              </a:rPr>
              <a:t>https://www.youtube.com/watch?v=PtTnnw3DakY&amp;feature=youtu.be&amp;t=42m16s</a:t>
            </a:r>
          </a:p>
          <a:p>
            <a:pPr lvl="0" rtl="0">
              <a:lnSpc>
                <a:spcPct val="138000"/>
              </a:lnSpc>
              <a:spcBef>
                <a:spcPts val="0"/>
              </a:spcBef>
              <a:buClr>
                <a:schemeClr val="dk1"/>
              </a:buClr>
              <a:buSzPct val="100000"/>
              <a:buFont typeface="Arial"/>
              <a:buNone/>
            </a:pPr>
            <a:r>
              <a:rPr lang="en" b="1" u="sng">
                <a:solidFill>
                  <a:schemeClr val="hlink"/>
                </a:solidFill>
                <a:hlinkClick r:id="rId4"/>
              </a:rPr>
              <a:t>https://www.youtube.com/watch?v=ipvBWdZ0OpA</a:t>
            </a:r>
            <a:r>
              <a:rPr lang="en" b="1">
                <a:solidFill>
                  <a:schemeClr val="dk1"/>
                </a:solidFill>
              </a:rPr>
              <a:t> (theCUBE)</a:t>
            </a:r>
          </a:p>
          <a:p>
            <a:pPr lvl="0" rtl="0">
              <a:lnSpc>
                <a:spcPct val="138000"/>
              </a:lnSpc>
              <a:spcBef>
                <a:spcPts val="0"/>
              </a:spcBef>
              <a:buClr>
                <a:schemeClr val="dk1"/>
              </a:buClr>
              <a:buSzPct val="100000"/>
              <a:buFont typeface="Arial"/>
              <a:buNone/>
            </a:pPr>
            <a:r>
              <a:rPr lang="en">
                <a:solidFill>
                  <a:schemeClr val="dk1"/>
                </a:solidFill>
              </a:rPr>
              <a:t>- Technology part of United Health Group (# on Fortune 500)</a:t>
            </a:r>
          </a:p>
          <a:p>
            <a:pPr lvl="0" rtl="0">
              <a:lnSpc>
                <a:spcPct val="138000"/>
              </a:lnSpc>
              <a:spcBef>
                <a:spcPts val="0"/>
              </a:spcBef>
              <a:buClr>
                <a:schemeClr val="dk1"/>
              </a:buClr>
              <a:buSzPct val="100000"/>
              <a:buFont typeface="Arial"/>
              <a:buNone/>
            </a:pPr>
            <a:r>
              <a:rPr lang="en">
                <a:solidFill>
                  <a:schemeClr val="dk1"/>
                </a:solidFill>
              </a:rPr>
              <a:t>- Optum would be Fortune #31 (if standalone company)</a:t>
            </a:r>
          </a:p>
          <a:p>
            <a:pPr lvl="0" rtl="0">
              <a:lnSpc>
                <a:spcPct val="138000"/>
              </a:lnSpc>
              <a:spcBef>
                <a:spcPts val="0"/>
              </a:spcBef>
              <a:buClr>
                <a:schemeClr val="dk1"/>
              </a:buClr>
              <a:buSzPct val="100000"/>
              <a:buFont typeface="Arial"/>
              <a:buNone/>
            </a:pPr>
            <a:r>
              <a:rPr lang="en">
                <a:solidFill>
                  <a:schemeClr val="dk1"/>
                </a:solidFill>
              </a:rPr>
              <a:t>- 250,000 employees,  +10,000 developers.</a:t>
            </a:r>
          </a:p>
          <a:p>
            <a:pPr lvl="0" rtl="0">
              <a:lnSpc>
                <a:spcPct val="138000"/>
              </a:lnSpc>
              <a:spcBef>
                <a:spcPts val="0"/>
              </a:spcBef>
              <a:buClr>
                <a:schemeClr val="dk1"/>
              </a:buClr>
              <a:buSzPct val="100000"/>
              <a:buFont typeface="Arial"/>
              <a:buNone/>
            </a:pPr>
            <a:r>
              <a:rPr lang="en">
                <a:solidFill>
                  <a:schemeClr val="dk1"/>
                </a:solidFill>
              </a:rPr>
              <a:t>- OptumCloud Platform</a:t>
            </a:r>
          </a:p>
          <a:p>
            <a:pPr lvl="0" rtl="0">
              <a:lnSpc>
                <a:spcPct val="138000"/>
              </a:lnSpc>
              <a:spcBef>
                <a:spcPts val="0"/>
              </a:spcBef>
              <a:buClr>
                <a:schemeClr val="dk1"/>
              </a:buClr>
              <a:buSzPct val="100000"/>
              <a:buFont typeface="Arial"/>
              <a:buNone/>
            </a:pPr>
            <a:r>
              <a:rPr lang="en">
                <a:solidFill>
                  <a:schemeClr val="dk1"/>
                </a:solidFill>
              </a:rPr>
              <a:t>- Planning to move to a hybrid cloud using both AWS and Azure. </a:t>
            </a:r>
          </a:p>
          <a:p>
            <a:pPr lvl="0" rtl="0">
              <a:lnSpc>
                <a:spcPct val="138000"/>
              </a:lnSpc>
              <a:spcBef>
                <a:spcPts val="0"/>
              </a:spcBef>
              <a:buClr>
                <a:schemeClr val="dk1"/>
              </a:buClr>
              <a:buSzPct val="100000"/>
              <a:buFont typeface="Arial"/>
              <a:buNone/>
            </a:pPr>
            <a:r>
              <a:rPr lang="en">
                <a:solidFill>
                  <a:schemeClr val="dk1"/>
                </a:solidFill>
              </a:rPr>
              <a:t>- “The OpenShift &amp; AWS integration is a game-changer for us, thinking about our hybrid cloud needs. It’ll allow us to natively take advantage of public cloud services.”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Deployment Environment:</a:t>
            </a:r>
          </a:p>
          <a:p>
            <a:pPr lvl="0" rtl="0">
              <a:lnSpc>
                <a:spcPct val="138000"/>
              </a:lnSpc>
              <a:spcBef>
                <a:spcPts val="0"/>
              </a:spcBef>
              <a:buClr>
                <a:schemeClr val="dk1"/>
              </a:buClr>
              <a:buSzPct val="100000"/>
              <a:buFont typeface="Arial"/>
              <a:buNone/>
            </a:pPr>
            <a:r>
              <a:rPr lang="en">
                <a:solidFill>
                  <a:schemeClr val="dk1"/>
                </a:solidFill>
              </a:rPr>
              <a:t>- OpenShift platform has been 100% stable for the last 6 months</a:t>
            </a:r>
          </a:p>
          <a:p>
            <a:pPr lvl="0" rtl="0">
              <a:lnSpc>
                <a:spcPct val="138000"/>
              </a:lnSpc>
              <a:spcBef>
                <a:spcPts val="0"/>
              </a:spcBef>
              <a:buClr>
                <a:schemeClr val="dk1"/>
              </a:buClr>
              <a:buSzPct val="100000"/>
              <a:buFont typeface="Arial"/>
              <a:buNone/>
            </a:pPr>
            <a:r>
              <a:rPr lang="en">
                <a:solidFill>
                  <a:schemeClr val="dk1"/>
                </a:solidFill>
              </a:rPr>
              <a:t>- Over 4000 applications running on OpenShift</a:t>
            </a:r>
          </a:p>
          <a:p>
            <a:pPr lvl="0" rtl="0">
              <a:lnSpc>
                <a:spcPct val="138000"/>
              </a:lnSpc>
              <a:spcBef>
                <a:spcPts val="0"/>
              </a:spcBef>
              <a:buClr>
                <a:schemeClr val="dk1"/>
              </a:buClr>
              <a:buSzPct val="100000"/>
              <a:buFont typeface="Arial"/>
              <a:buNone/>
            </a:pPr>
            <a:r>
              <a:rPr lang="en">
                <a:solidFill>
                  <a:schemeClr val="dk1"/>
                </a:solidFill>
              </a:rPr>
              <a:t>- 20 Mission Critical applications on OpenShift (Health4Me, all links to providers)</a:t>
            </a:r>
          </a:p>
          <a:p>
            <a:pPr lvl="0" rtl="0">
              <a:lnSpc>
                <a:spcPct val="138000"/>
              </a:lnSpc>
              <a:spcBef>
                <a:spcPts val="0"/>
              </a:spcBef>
              <a:buClr>
                <a:schemeClr val="dk1"/>
              </a:buClr>
              <a:buSzPct val="100000"/>
              <a:buFont typeface="Arial"/>
              <a:buNone/>
            </a:pPr>
            <a:r>
              <a:rPr lang="en">
                <a:solidFill>
                  <a:schemeClr val="dk1"/>
                </a:solidFill>
              </a:rPr>
              <a:t>- Deploying new applications to 19,000 desktops via OpenShift (creating SaaS services for end-users)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Critical Challenges:</a:t>
            </a:r>
          </a:p>
          <a:p>
            <a:pPr lvl="0" rtl="0">
              <a:lnSpc>
                <a:spcPct val="138000"/>
              </a:lnSpc>
              <a:spcBef>
                <a:spcPts val="0"/>
              </a:spcBef>
              <a:buClr>
                <a:schemeClr val="dk1"/>
              </a:buClr>
              <a:buSzPct val="100000"/>
              <a:buFont typeface="Arial"/>
              <a:buNone/>
            </a:pPr>
            <a:r>
              <a:rPr lang="en">
                <a:solidFill>
                  <a:schemeClr val="dk1"/>
                </a:solidFill>
              </a:rPr>
              <a:t>- Must change the mindset of their developers</a:t>
            </a:r>
          </a:p>
          <a:p>
            <a:pPr lvl="0" rtl="0">
              <a:lnSpc>
                <a:spcPct val="138000"/>
              </a:lnSpc>
              <a:spcBef>
                <a:spcPts val="0"/>
              </a:spcBef>
              <a:buClr>
                <a:schemeClr val="dk1"/>
              </a:buClr>
              <a:buSzPct val="100000"/>
              <a:buFont typeface="Arial"/>
              <a:buNone/>
            </a:pPr>
            <a:r>
              <a:rPr lang="en">
                <a:solidFill>
                  <a:schemeClr val="dk1"/>
                </a:solidFill>
              </a:rPr>
              <a:t>- Must be able to integrate Apps and dynamic infrastructure</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Driving Change:</a:t>
            </a:r>
          </a:p>
          <a:p>
            <a:pPr lvl="0" rtl="0">
              <a:lnSpc>
                <a:spcPct val="138000"/>
              </a:lnSpc>
              <a:spcBef>
                <a:spcPts val="0"/>
              </a:spcBef>
              <a:buClr>
                <a:schemeClr val="dk1"/>
              </a:buClr>
              <a:buSzPct val="100000"/>
              <a:buFont typeface="Arial"/>
              <a:buNone/>
            </a:pPr>
            <a:r>
              <a:rPr lang="en">
                <a:solidFill>
                  <a:schemeClr val="dk1"/>
                </a:solidFill>
              </a:rPr>
              <a:t>“DevDays” - annual internal event (2 days) to learn new technologies</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“Optum Developer” - portal to enable developers to consume, build and deploy digital assets for reuse across the enterprise. </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“Technology Development Program (TDP)” - grown from 17 developers in 2009 to hiring 1600 new developers in 2016. Mentoring and peer-learning for developers, early career development. Open spaces, agile workspaces, lots of whiteboards. Startup mindset.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“Cloud Scaffolding” - using Red Hat “push-button-infrastructure (from Open Innovation Labs), running on OpenShift. Builds pre-defined templates for developer environments. Provides an integrated DevOps toolchain &gt;&gt; Goal is rapid developer processes. </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Open Innovation Labs is helping to build the bridge between infrastructure and development.</a:t>
            </a:r>
          </a:p>
          <a:p>
            <a:pPr lvl="0" rtl="0">
              <a:lnSpc>
                <a:spcPct val="138000"/>
              </a:lnSpc>
              <a:spcBef>
                <a:spcPts val="0"/>
              </a:spcBef>
              <a:buClr>
                <a:schemeClr val="dk1"/>
              </a:buClr>
              <a:buSzPct val="100000"/>
              <a:buFont typeface="Arial"/>
              <a:buNone/>
            </a:pPr>
            <a:endParaRPr>
              <a:solidFill>
                <a:schemeClr val="dk1"/>
              </a:solidFill>
            </a:endParaRPr>
          </a:p>
          <a:p>
            <a:pPr lvl="0" rtl="0">
              <a:lnSpc>
                <a:spcPct val="138000"/>
              </a:lnSpc>
              <a:spcBef>
                <a:spcPts val="0"/>
              </a:spcBef>
              <a:buClr>
                <a:schemeClr val="dk1"/>
              </a:buClr>
              <a:buSzPct val="100000"/>
              <a:buFont typeface="Arial"/>
              <a:buNone/>
            </a:pPr>
            <a:r>
              <a:rPr lang="en">
                <a:solidFill>
                  <a:schemeClr val="dk1"/>
                </a:solidFill>
              </a:rPr>
              <a:t>“Speed to Value” is one of our new business metrics. We’re now delivering application updates monthly or weekly. It’s about changing the operating model. </a:t>
            </a:r>
          </a:p>
          <a:p>
            <a:pPr lvl="0" rtl="0">
              <a:lnSpc>
                <a:spcPct val="138000"/>
              </a:lnSpc>
              <a:spcBef>
                <a:spcPts val="0"/>
              </a:spcBef>
              <a:buClr>
                <a:schemeClr val="dk1"/>
              </a:buClr>
              <a:buSzPct val="100000"/>
              <a:buFont typeface="Arial"/>
              <a:buNone/>
            </a:pPr>
            <a:endParaRPr b="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6" name="Shape 9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8" name="Shape 15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5" name="Shape 15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3" name="Shape 17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Shape 1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9" name="Shape 1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https://blog.openshift.com/the-breadth-and-reach-of-the-openshift-marketplace/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6" name="Shape 17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latin typeface="Overpass"/>
                <a:ea typeface="Overpass"/>
                <a:cs typeface="Overpass"/>
                <a:sym typeface="Overpass"/>
              </a:rPr>
              <a:t>Please see Red Hat Analyst detail presentation for more details:  </a:t>
            </a:r>
            <a:r>
              <a:rPr lang="en" u="sng">
                <a:solidFill>
                  <a:schemeClr val="hlink"/>
                </a:solidFill>
                <a:latin typeface="Overpass"/>
                <a:ea typeface="Overpass"/>
                <a:cs typeface="Overpass"/>
                <a:sym typeface="Overpass"/>
                <a:hlinkClick r:id="rId3"/>
              </a:rPr>
              <a:t>https://investors.redhat.com/news-and-events/events-and-presentations</a:t>
            </a:r>
            <a:r>
              <a:rPr lang="en">
                <a:latin typeface="Overpass"/>
                <a:ea typeface="Overpass"/>
                <a:cs typeface="Overpass"/>
                <a:sym typeface="Overpass"/>
              </a:rPr>
              <a:t>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Shape 18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3" name="Shape 18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57142"/>
              <a:buFont typeface="Arial"/>
              <a:buNone/>
            </a:pPr>
            <a:r>
              <a:rPr lang="en" sz="700">
                <a:solidFill>
                  <a:schemeClr val="dk1"/>
                </a:solidFill>
                <a:latin typeface="Overpass"/>
                <a:ea typeface="Overpass"/>
                <a:cs typeface="Overpass"/>
                <a:sym typeface="Overpass"/>
              </a:rPr>
              <a:t>* Salesforce Data, using global customer name where end customer information is available, subs only, revenue proxy</a:t>
            </a:r>
          </a:p>
          <a:p>
            <a:pPr lvl="0" rtl="0">
              <a:lnSpc>
                <a:spcPct val="115000"/>
              </a:lnSpc>
              <a:spcBef>
                <a:spcPts val="0"/>
              </a:spcBef>
              <a:buClr>
                <a:schemeClr val="dk1"/>
              </a:buClr>
              <a:buSzPct val="157142"/>
              <a:buFont typeface="Arial"/>
              <a:buNone/>
            </a:pPr>
            <a:r>
              <a:rPr lang="en" sz="700">
                <a:solidFill>
                  <a:schemeClr val="dk1"/>
                </a:solidFill>
                <a:latin typeface="Overpass"/>
                <a:ea typeface="Overpass"/>
                <a:cs typeface="Overpass"/>
                <a:sym typeface="Overpass"/>
              </a:rPr>
              <a:t>** Count of customers with product revenue  in the fiscal year</a:t>
            </a:r>
          </a:p>
          <a:p>
            <a:pPr lvl="0" rtl="0">
              <a:lnSpc>
                <a:spcPct val="115000"/>
              </a:lnSpc>
              <a:spcBef>
                <a:spcPts val="0"/>
              </a:spcBef>
              <a:buClr>
                <a:schemeClr val="dk1"/>
              </a:buClr>
              <a:buSzPct val="157142"/>
              <a:buFont typeface="Arial"/>
              <a:buNone/>
            </a:pPr>
            <a:endParaRPr sz="700">
              <a:solidFill>
                <a:schemeClr val="dk1"/>
              </a:solidFill>
              <a:latin typeface="Overpass"/>
              <a:ea typeface="Overpass"/>
              <a:cs typeface="Overpass"/>
              <a:sym typeface="Overpass"/>
            </a:endParaRPr>
          </a:p>
          <a:p>
            <a:pPr lvl="0" rtl="0">
              <a:spcBef>
                <a:spcPts val="0"/>
              </a:spcBef>
              <a:buClr>
                <a:schemeClr val="dk1"/>
              </a:buClr>
              <a:buSzPct val="100000"/>
              <a:buFont typeface="Arial"/>
              <a:buNone/>
            </a:pPr>
            <a:r>
              <a:rPr lang="en">
                <a:solidFill>
                  <a:schemeClr val="dk1"/>
                </a:solidFill>
                <a:latin typeface="Overpass"/>
                <a:ea typeface="Overpass"/>
                <a:cs typeface="Overpass"/>
                <a:sym typeface="Overpass"/>
              </a:rPr>
              <a:t>Please see Red Hat Analyst detail presentation for more details:  </a:t>
            </a:r>
            <a:r>
              <a:rPr lang="en" u="sng">
                <a:solidFill>
                  <a:schemeClr val="accent5"/>
                </a:solidFill>
                <a:latin typeface="Overpass"/>
                <a:ea typeface="Overpass"/>
                <a:cs typeface="Overpass"/>
                <a:sym typeface="Overpass"/>
                <a:hlinkClick r:id="rId3"/>
              </a:rPr>
              <a:t>https://investors.redhat.com/news-and-events/events-and-presentations</a:t>
            </a:r>
            <a:r>
              <a:rPr lang="en">
                <a:solidFill>
                  <a:schemeClr val="dk1"/>
                </a:solidFill>
                <a:latin typeface="Overpass"/>
                <a:ea typeface="Overpass"/>
                <a:cs typeface="Overpass"/>
                <a:sym typeface="Overpass"/>
              </a:rPr>
              <a:t> </a:t>
            </a:r>
          </a:p>
          <a:p>
            <a:pPr lvl="0" rtl="0">
              <a:lnSpc>
                <a:spcPct val="115000"/>
              </a:lnSpc>
              <a:spcBef>
                <a:spcPts val="0"/>
              </a:spcBef>
              <a:buClr>
                <a:schemeClr val="dk1"/>
              </a:buClr>
              <a:buSzPct val="157142"/>
              <a:buFont typeface="Arial"/>
              <a:buNone/>
            </a:pPr>
            <a:endParaRPr sz="700">
              <a:solidFill>
                <a:schemeClr val="dk1"/>
              </a:solidFill>
              <a:latin typeface="Overpass"/>
              <a:ea typeface="Overpass"/>
              <a:cs typeface="Overpass"/>
              <a:sym typeface="Overpas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Shape 1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0" name="Shape 18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latin typeface="Overpass"/>
                <a:ea typeface="Overpass"/>
                <a:cs typeface="Overpass"/>
                <a:sym typeface="Overpass"/>
              </a:rPr>
              <a:t>Please see Red Hat Analyst detail presentation for more details:  </a:t>
            </a:r>
            <a:r>
              <a:rPr lang="en" u="sng">
                <a:solidFill>
                  <a:schemeClr val="accent5"/>
                </a:solidFill>
                <a:latin typeface="Overpass"/>
                <a:ea typeface="Overpass"/>
                <a:cs typeface="Overpass"/>
                <a:sym typeface="Overpass"/>
                <a:hlinkClick r:id="rId3"/>
              </a:rPr>
              <a:t>https://investors.redhat.com/news-and-events/events-and-presentations</a:t>
            </a:r>
            <a:r>
              <a:rPr lang="en">
                <a:solidFill>
                  <a:schemeClr val="dk1"/>
                </a:solidFill>
                <a:latin typeface="Overpass"/>
                <a:ea typeface="Overpass"/>
                <a:cs typeface="Overpass"/>
                <a:sym typeface="Overpass"/>
              </a:rPr>
              <a:t> </a:t>
            </a:r>
          </a:p>
          <a:p>
            <a:pPr lvl="0" rtl="0">
              <a:spcBef>
                <a:spcPts val="0"/>
              </a:spcBef>
              <a:buNone/>
            </a:pPr>
            <a:endParaRPr>
              <a:latin typeface="Overpass"/>
              <a:ea typeface="Overpass"/>
              <a:cs typeface="Overpass"/>
              <a:sym typeface="Overpas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Shape 19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0" name="Shape 19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Shape 1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7" name="Shape 19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3" name="Shape 115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 sz="1200"/>
              <a:t>Red Hat Open Innovation Labs is a focused and intimate teaming engagement that helps companies accelerate innovation—by providing the people, processes, and technologies required to meet modern business challenges. </a:t>
            </a:r>
          </a:p>
          <a:p>
            <a:pPr marL="406400" lvl="0" indent="-279400" rtl="0">
              <a:spcBef>
                <a:spcPts val="0"/>
              </a:spcBef>
              <a:buSzPct val="100000"/>
              <a:buChar char="●"/>
            </a:pPr>
            <a:r>
              <a:rPr lang="en" sz="1200"/>
              <a:t>It is a platform to help customers bring their innovative ideas to market—more quickly. Customers learn how to build and containerize applications on OpenShift, while working closely with Red Hat subject matter experts to understand and integrate DevOps approaches and methodologies to be able to accelerate innovation now and into the future. </a:t>
            </a:r>
          </a:p>
          <a:p>
            <a:pPr marL="406400" lvl="0" indent="-279400" rtl="0">
              <a:spcBef>
                <a:spcPts val="0"/>
              </a:spcBef>
              <a:buSzPct val="100000"/>
              <a:buChar char="●"/>
            </a:pPr>
            <a:r>
              <a:rPr lang="en" sz="1200"/>
              <a:t>At the close of a Red Hat Open Innovation Labs engagement, you leave with the skills, and the community-powered tools and methodologies, to drive and sustain innovation. </a:t>
            </a:r>
          </a:p>
        </p:txBody>
      </p:sp>
      <p:sp>
        <p:nvSpPr>
          <p:cNvPr id="1154" name="Shape 115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None/>
            </a:pPr>
            <a:r>
              <a:rPr lang="en" sz="1200"/>
              <a:t>&lt;number&gt;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mparison">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337741" y="1487874"/>
            <a:ext cx="4040100" cy="2963400"/>
          </a:xfrm>
          <a:prstGeom prst="rect">
            <a:avLst/>
          </a:prstGeom>
          <a:noFill/>
          <a:ln>
            <a:noFill/>
          </a:ln>
        </p:spPr>
        <p:txBody>
          <a:bodyPr lIns="91425" tIns="91425" rIns="91425" bIns="91425" anchor="t" anchorCtr="0"/>
          <a:lstStyle>
            <a:lvl1pPr lvl="0" rtl="0">
              <a:spcBef>
                <a:spcPts val="0"/>
              </a:spcBef>
              <a:defRPr sz="2000"/>
            </a:lvl1pPr>
            <a:lvl2pPr lvl="1" rtl="0">
              <a:spcBef>
                <a:spcPts val="0"/>
              </a:spcBef>
              <a:defRPr sz="1800"/>
            </a:lvl2pPr>
            <a:lvl3pPr lvl="2" rtl="0">
              <a:spcBef>
                <a:spcPts val="0"/>
              </a:spcBef>
              <a:defRPr sz="1800"/>
            </a:lvl3pPr>
            <a:lvl4pPr lvl="3" rtl="0">
              <a:spcBef>
                <a:spcPts val="0"/>
              </a:spcBef>
              <a:defRPr sz="1800"/>
            </a:lvl4pPr>
            <a:lvl5pPr lvl="4" rtl="0">
              <a:spcBef>
                <a:spcPts val="0"/>
              </a:spcBef>
              <a:defRPr sz="18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19" name="Shape 19"/>
          <p:cNvSpPr txBox="1">
            <a:spLocks noGrp="1"/>
          </p:cNvSpPr>
          <p:nvPr>
            <p:ph type="title"/>
          </p:nvPr>
        </p:nvSpPr>
        <p:spPr>
          <a:xfrm>
            <a:off x="336787" y="114934"/>
            <a:ext cx="8205300" cy="545700"/>
          </a:xfrm>
          <a:prstGeom prst="rect">
            <a:avLst/>
          </a:prstGeom>
          <a:noFill/>
          <a:ln>
            <a:noFill/>
          </a:ln>
        </p:spPr>
        <p:txBody>
          <a:bodyPr lIns="91425" tIns="91425" rIns="91425" bIns="91425" anchor="t" anchorCtr="0"/>
          <a:lstStyle>
            <a:lvl1pPr lvl="0" rtl="0">
              <a:spcBef>
                <a:spcPts val="0"/>
              </a:spcBef>
              <a:defRPr sz="2800">
                <a:solidFill>
                  <a:schemeClr val="dk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0" name="Shape 20"/>
          <p:cNvSpPr txBox="1">
            <a:spLocks noGrp="1"/>
          </p:cNvSpPr>
          <p:nvPr>
            <p:ph type="body" idx="2"/>
          </p:nvPr>
        </p:nvSpPr>
        <p:spPr>
          <a:xfrm>
            <a:off x="4525569" y="1487874"/>
            <a:ext cx="4041900" cy="2963400"/>
          </a:xfrm>
          <a:prstGeom prst="rect">
            <a:avLst/>
          </a:prstGeom>
          <a:noFill/>
          <a:ln>
            <a:noFill/>
          </a:ln>
        </p:spPr>
        <p:txBody>
          <a:bodyPr lIns="91425" tIns="91425" rIns="91425" bIns="91425" anchor="t" anchorCtr="0"/>
          <a:lstStyle>
            <a:lvl1pPr lvl="0" rtl="0">
              <a:spcBef>
                <a:spcPts val="0"/>
              </a:spcBef>
              <a:defRPr sz="2000"/>
            </a:lvl1pPr>
            <a:lvl2pPr lvl="1" rtl="0">
              <a:spcBef>
                <a:spcPts val="0"/>
              </a:spcBef>
              <a:defRPr sz="1800"/>
            </a:lvl2pPr>
            <a:lvl3pPr lvl="2" rtl="0">
              <a:spcBef>
                <a:spcPts val="0"/>
              </a:spcBef>
              <a:defRPr sz="1800"/>
            </a:lvl3pPr>
            <a:lvl4pPr lvl="3" rtl="0">
              <a:spcBef>
                <a:spcPts val="0"/>
              </a:spcBef>
              <a:defRPr sz="1800"/>
            </a:lvl4pPr>
            <a:lvl5pPr lvl="4" rtl="0">
              <a:spcBef>
                <a:spcPts val="0"/>
              </a:spcBef>
              <a:defRPr sz="18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Tree>
    <p:extLst>
      <p:ext uri="{BB962C8B-B14F-4D97-AF65-F5344CB8AC3E}">
        <p14:creationId xmlns:p14="http://schemas.microsoft.com/office/powerpoint/2010/main" val="750465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 1">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323184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_AND_BODY_10">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11700" y="445025"/>
            <a:ext cx="8520600" cy="572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8" name="Shape 44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9" name="Shape 449"/>
          <p:cNvSpPr txBox="1">
            <a:spLocks noGrp="1"/>
          </p:cNvSpPr>
          <p:nvPr>
            <p:ph type="sldNum" idx="12"/>
          </p:nvPr>
        </p:nvSpPr>
        <p:spPr>
          <a:xfrm>
            <a:off x="8472457" y="4663216"/>
            <a:ext cx="548700" cy="393600"/>
          </a:xfrm>
          <a:prstGeom prst="rect">
            <a:avLst/>
          </a:prstGeom>
        </p:spPr>
        <p:txBody>
          <a:bodyPr lIns="83800" tIns="83800" rIns="83800" bIns="83800"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523626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s, text 1">
    <p:spTree>
      <p:nvGrpSpPr>
        <p:cNvPr id="1" name="Shape 486"/>
        <p:cNvGrpSpPr/>
        <p:nvPr/>
      </p:nvGrpSpPr>
      <p:grpSpPr>
        <a:xfrm>
          <a:off x="0" y="0"/>
          <a:ext cx="0" cy="0"/>
          <a:chOff x="0" y="0"/>
          <a:chExt cx="0" cy="0"/>
        </a:xfrm>
      </p:grpSpPr>
      <p:sp>
        <p:nvSpPr>
          <p:cNvPr id="487" name="Shape 487"/>
          <p:cNvSpPr txBox="1">
            <a:spLocks noGrp="1"/>
          </p:cNvSpPr>
          <p:nvPr>
            <p:ph type="sldNum" idx="12"/>
          </p:nvPr>
        </p:nvSpPr>
        <p:spPr>
          <a:xfrm>
            <a:off x="103327" y="4733943"/>
            <a:ext cx="360600" cy="393600"/>
          </a:xfrm>
          <a:prstGeom prst="rect">
            <a:avLst/>
          </a:prstGeom>
        </p:spPr>
        <p:txBody>
          <a:bodyPr lIns="83800" tIns="83800" rIns="83800" bIns="83800" anchor="ctr" anchorCtr="0">
            <a:noAutofit/>
          </a:bodyPr>
          <a:lstStyle/>
          <a:p>
            <a:pPr lvl="0" rtl="0">
              <a:spcBef>
                <a:spcPts val="0"/>
              </a:spcBef>
              <a:buNone/>
            </a:pPr>
            <a:fld id="{00000000-1234-1234-1234-123412341234}" type="slidenum">
              <a:rPr lang="en"/>
              <a:t>‹#›</a:t>
            </a:fld>
            <a:endParaRPr lang="en"/>
          </a:p>
        </p:txBody>
      </p:sp>
      <p:sp>
        <p:nvSpPr>
          <p:cNvPr id="488" name="Shape 488"/>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89" name="Shape 489"/>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90" name="Shape 490"/>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91" name="Shape 491"/>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92" name="Shape 49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93" name="Shape 493"/>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54670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24"/>
        <p:cNvGrpSpPr/>
        <p:nvPr/>
      </p:nvGrpSpPr>
      <p:grpSpPr>
        <a:xfrm>
          <a:off x="0" y="0"/>
          <a:ext cx="0" cy="0"/>
          <a:chOff x="0" y="0"/>
          <a:chExt cx="0" cy="0"/>
        </a:xfrm>
      </p:grpSpPr>
      <p:sp>
        <p:nvSpPr>
          <p:cNvPr id="625" name="Shape 625"/>
          <p:cNvSpPr txBox="1">
            <a:spLocks noGrp="1"/>
          </p:cNvSpPr>
          <p:nvPr>
            <p:ph type="sldNum" idx="12"/>
          </p:nvPr>
        </p:nvSpPr>
        <p:spPr>
          <a:xfrm>
            <a:off x="133582" y="4749891"/>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317381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286"/>
        <p:cNvGrpSpPr/>
        <p:nvPr/>
      </p:nvGrpSpPr>
      <p:grpSpPr>
        <a:xfrm>
          <a:off x="0" y="0"/>
          <a:ext cx="0" cy="0"/>
          <a:chOff x="0" y="0"/>
          <a:chExt cx="0" cy="0"/>
        </a:xfrm>
      </p:grpSpPr>
      <p:sp>
        <p:nvSpPr>
          <p:cNvPr id="1287" name="Shape 128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288" name="Shape 1288"/>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89" name="Shape 128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756845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xt left, graphic right 1">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28" name="Shape 728"/>
          <p:cNvSpPr txBox="1">
            <a:spLocks noGrp="1"/>
          </p:cNvSpPr>
          <p:nvPr>
            <p:ph type="subTitle" idx="1"/>
          </p:nvPr>
        </p:nvSpPr>
        <p:spPr>
          <a:xfrm>
            <a:off x="826650" y="1005975"/>
            <a:ext cx="7490700" cy="328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None/>
              <a:defRPr sz="1700" b="0" i="0" u="none" strike="noStrike" cap="none">
                <a:solidFill>
                  <a:schemeClr val="dk1"/>
                </a:solidFill>
              </a:defRPr>
            </a:lvl1pPr>
            <a:lvl2pPr marL="0" marR="0" lvl="1" indent="0" algn="l" rtl="0">
              <a:lnSpc>
                <a:spcPct val="100000"/>
              </a:lnSpc>
              <a:spcBef>
                <a:spcPts val="0"/>
              </a:spcBef>
              <a:spcAft>
                <a:spcPts val="0"/>
              </a:spcAft>
              <a:buClr>
                <a:schemeClr val="dk1"/>
              </a:buClr>
              <a:buNone/>
              <a:defRPr sz="1500" b="0" i="0" u="none" strike="noStrike" cap="none">
                <a:solidFill>
                  <a:schemeClr val="dk1"/>
                </a:solidFill>
              </a:defRPr>
            </a:lvl2pPr>
            <a:lvl3pPr marL="0" marR="0" lvl="2" indent="0" algn="l" rtl="0">
              <a:lnSpc>
                <a:spcPct val="100000"/>
              </a:lnSpc>
              <a:spcBef>
                <a:spcPts val="0"/>
              </a:spcBef>
              <a:spcAft>
                <a:spcPts val="0"/>
              </a:spcAft>
              <a:buClr>
                <a:schemeClr val="dk1"/>
              </a:buClr>
              <a:buNone/>
              <a:defRPr sz="1500" b="0" i="0" u="none" strike="noStrike" cap="none">
                <a:solidFill>
                  <a:schemeClr val="dk1"/>
                </a:solidFill>
              </a:defRPr>
            </a:lvl3pPr>
            <a:lvl4pPr marL="0" marR="0" lvl="3" indent="0" algn="l" rtl="0">
              <a:lnSpc>
                <a:spcPct val="100000"/>
              </a:lnSpc>
              <a:spcBef>
                <a:spcPts val="0"/>
              </a:spcBef>
              <a:spcAft>
                <a:spcPts val="0"/>
              </a:spcAft>
              <a:buClr>
                <a:schemeClr val="dk1"/>
              </a:buClr>
              <a:buNone/>
              <a:defRPr sz="1500" b="0" i="0" u="none" strike="noStrike" cap="none">
                <a:solidFill>
                  <a:schemeClr val="dk1"/>
                </a:solidFill>
              </a:defRPr>
            </a:lvl4pPr>
            <a:lvl5pPr marL="0" marR="0" lvl="4" indent="0" algn="l" rtl="0">
              <a:lnSpc>
                <a:spcPct val="100000"/>
              </a:lnSpc>
              <a:spcBef>
                <a:spcPts val="0"/>
              </a:spcBef>
              <a:spcAft>
                <a:spcPts val="0"/>
              </a:spcAft>
              <a:buClr>
                <a:schemeClr val="dk1"/>
              </a:buClr>
              <a:buNone/>
              <a:defRPr sz="1500" b="0" i="0" u="none" strike="noStrike" cap="none">
                <a:solidFill>
                  <a:schemeClr val="dk1"/>
                </a:solidFill>
              </a:defRPr>
            </a:lvl5pPr>
            <a:lvl6pPr marL="0" marR="0" lvl="5" indent="0" algn="l" rtl="0">
              <a:lnSpc>
                <a:spcPct val="100000"/>
              </a:lnSpc>
              <a:spcBef>
                <a:spcPts val="0"/>
              </a:spcBef>
              <a:spcAft>
                <a:spcPts val="0"/>
              </a:spcAft>
              <a:buClr>
                <a:schemeClr val="dk1"/>
              </a:buClr>
              <a:buNone/>
              <a:defRPr sz="1500" b="0" i="0" u="none" strike="noStrike" cap="none">
                <a:solidFill>
                  <a:schemeClr val="dk1"/>
                </a:solidFill>
              </a:defRPr>
            </a:lvl6pPr>
            <a:lvl7pPr marL="0" marR="0" lvl="6" indent="0" algn="l" rtl="0">
              <a:lnSpc>
                <a:spcPct val="100000"/>
              </a:lnSpc>
              <a:spcBef>
                <a:spcPts val="0"/>
              </a:spcBef>
              <a:spcAft>
                <a:spcPts val="0"/>
              </a:spcAft>
              <a:buClr>
                <a:schemeClr val="dk1"/>
              </a:buClr>
              <a:buNone/>
              <a:defRPr sz="1500" b="0" i="0" u="none" strike="noStrike" cap="none">
                <a:solidFill>
                  <a:schemeClr val="dk1"/>
                </a:solidFill>
              </a:defRPr>
            </a:lvl7pPr>
            <a:lvl8pPr marL="0" marR="0" lvl="7" indent="0" algn="l" rtl="0">
              <a:lnSpc>
                <a:spcPct val="100000"/>
              </a:lnSpc>
              <a:spcBef>
                <a:spcPts val="0"/>
              </a:spcBef>
              <a:spcAft>
                <a:spcPts val="0"/>
              </a:spcAft>
              <a:buClr>
                <a:schemeClr val="dk1"/>
              </a:buClr>
              <a:buNone/>
              <a:defRPr sz="1500" b="0" i="0" u="none" strike="noStrike" cap="none">
                <a:solidFill>
                  <a:schemeClr val="dk1"/>
                </a:solidFill>
              </a:defRPr>
            </a:lvl8pPr>
            <a:lvl9pPr marL="0" marR="0" lvl="8" indent="0" algn="l" rtl="0">
              <a:lnSpc>
                <a:spcPct val="100000"/>
              </a:lnSpc>
              <a:spcBef>
                <a:spcPts val="0"/>
              </a:spcBef>
              <a:spcAft>
                <a:spcPts val="0"/>
              </a:spcAft>
              <a:buClr>
                <a:schemeClr val="dk1"/>
              </a:buClr>
              <a:buNone/>
              <a:defRPr sz="1500" b="0" i="0" u="none" strike="noStrike" cap="none">
                <a:solidFill>
                  <a:schemeClr val="dk1"/>
                </a:solidFill>
              </a:defRPr>
            </a:lvl9pPr>
          </a:lstStyle>
          <a:p>
            <a:endParaRPr/>
          </a:p>
        </p:txBody>
      </p:sp>
      <p:sp>
        <p:nvSpPr>
          <p:cNvPr id="729" name="Shape 729"/>
          <p:cNvSpPr txBox="1">
            <a:spLocks noGrp="1"/>
          </p:cNvSpPr>
          <p:nvPr>
            <p:ph type="body" idx="2"/>
          </p:nvPr>
        </p:nvSpPr>
        <p:spPr>
          <a:xfrm>
            <a:off x="826700" y="1625925"/>
            <a:ext cx="7490700" cy="26448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0" name="Shape 730"/>
          <p:cNvSpPr txBox="1">
            <a:spLocks noGrp="1"/>
          </p:cNvSpPr>
          <p:nvPr>
            <p:ph type="sldNum" idx="12"/>
          </p:nvPr>
        </p:nvSpPr>
        <p:spPr>
          <a:xfrm>
            <a:off x="103327" y="4733942"/>
            <a:ext cx="360600" cy="393600"/>
          </a:xfrm>
          <a:prstGeom prst="rect">
            <a:avLst/>
          </a:prstGeom>
          <a:noFill/>
          <a:ln>
            <a:noFill/>
          </a:ln>
        </p:spPr>
        <p:txBody>
          <a:bodyPr lIns="83800" tIns="83800" rIns="83800" bIns="83800" anchor="ctr"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 sz="800" b="0" i="0" u="none" strike="noStrike" cap="none">
                <a:solidFill>
                  <a:schemeClr val="dk1"/>
                </a:solidFill>
                <a:latin typeface="Proxima Nova"/>
                <a:ea typeface="Proxima Nova"/>
                <a:cs typeface="Proxima Nova"/>
                <a:sym typeface="Proxima Nova"/>
              </a:rPr>
              <a:t>‹#›</a:t>
            </a:fld>
            <a:endParaRPr lang="en" sz="800" b="0" i="0" u="none" strike="noStrike" cap="none">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3927243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6" name="Shape 1136"/>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7" name="Shape 11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129772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re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82" name="Shape 182" descr="social_google-01.png"/>
          <p:cNvPicPr preferRelativeResize="0"/>
          <p:nvPr/>
        </p:nvPicPr>
        <p:blipFill>
          <a:blip r:embed="rId2">
            <a:alphaModFix/>
          </a:blip>
          <a:stretch>
            <a:fillRect/>
          </a:stretch>
        </p:blipFill>
        <p:spPr>
          <a:xfrm>
            <a:off x="1921550" y="3260550"/>
            <a:ext cx="317418" cy="317418"/>
          </a:xfrm>
          <a:prstGeom prst="rect">
            <a:avLst/>
          </a:prstGeom>
          <a:noFill/>
          <a:ln>
            <a:noFill/>
          </a:ln>
        </p:spPr>
      </p:pic>
      <p:pic>
        <p:nvPicPr>
          <p:cNvPr id="183" name="Shape 183" descr="social_linkedin-01.png"/>
          <p:cNvPicPr preferRelativeResize="0"/>
          <p:nvPr/>
        </p:nvPicPr>
        <p:blipFill>
          <a:blip r:embed="rId3">
            <a:alphaModFix/>
          </a:blip>
          <a:stretch>
            <a:fillRect/>
          </a:stretch>
        </p:blipFill>
        <p:spPr>
          <a:xfrm>
            <a:off x="1921550" y="3728718"/>
            <a:ext cx="317418" cy="317418"/>
          </a:xfrm>
          <a:prstGeom prst="rect">
            <a:avLst/>
          </a:prstGeom>
          <a:noFill/>
          <a:ln>
            <a:noFill/>
          </a:ln>
        </p:spPr>
      </p:pic>
      <p:pic>
        <p:nvPicPr>
          <p:cNvPr id="184" name="Shape 184" descr="social_youtube-01.png"/>
          <p:cNvPicPr preferRelativeResize="0"/>
          <p:nvPr/>
        </p:nvPicPr>
        <p:blipFill>
          <a:blip r:embed="rId4">
            <a:alphaModFix/>
          </a:blip>
          <a:stretch>
            <a:fillRect/>
          </a:stretch>
        </p:blipFill>
        <p:spPr>
          <a:xfrm>
            <a:off x="1921550" y="4196887"/>
            <a:ext cx="317418" cy="317418"/>
          </a:xfrm>
          <a:prstGeom prst="rect">
            <a:avLst/>
          </a:prstGeom>
          <a:noFill/>
          <a:ln>
            <a:noFill/>
          </a:ln>
        </p:spPr>
      </p:pic>
      <p:pic>
        <p:nvPicPr>
          <p:cNvPr id="185" name="Shape 185" descr="social_facebook-01.png"/>
          <p:cNvPicPr preferRelativeResize="0"/>
          <p:nvPr/>
        </p:nvPicPr>
        <p:blipFill>
          <a:blip r:embed="rId5">
            <a:alphaModFix/>
          </a:blip>
          <a:stretch>
            <a:fillRect/>
          </a:stretch>
        </p:blipFill>
        <p:spPr>
          <a:xfrm>
            <a:off x="4722125" y="3260550"/>
            <a:ext cx="317418" cy="317418"/>
          </a:xfrm>
          <a:prstGeom prst="rect">
            <a:avLst/>
          </a:prstGeom>
          <a:noFill/>
          <a:ln>
            <a:noFill/>
          </a:ln>
        </p:spPr>
      </p:pic>
      <p:pic>
        <p:nvPicPr>
          <p:cNvPr id="186" name="Shape 186" descr="social_twitter-01.png"/>
          <p:cNvPicPr preferRelativeResize="0"/>
          <p:nvPr/>
        </p:nvPicPr>
        <p:blipFill>
          <a:blip r:embed="rId6">
            <a:alphaModFix/>
          </a:blip>
          <a:stretch>
            <a:fillRect/>
          </a:stretch>
        </p:blipFill>
        <p:spPr>
          <a:xfrm>
            <a:off x="4722125" y="3728718"/>
            <a:ext cx="317418" cy="317418"/>
          </a:xfrm>
          <a:prstGeom prst="rect">
            <a:avLst/>
          </a:prstGeom>
          <a:noFill/>
          <a:ln>
            <a:noFill/>
          </a:ln>
        </p:spPr>
      </p:pic>
      <p:sp>
        <p:nvSpPr>
          <p:cNvPr id="187" name="Shape 187"/>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88" name="Shape 188"/>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89" name="Shape 189"/>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90" name="Shape 190"/>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191" name="Shape 191"/>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194" name="Shape 194"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195" name="Shape 195"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196" name="Shape 196"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197" name="Shape 197"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198" name="Shape 198"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199" name="Shape 199"/>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00" name="Shape 200"/>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01" name="Shape 201"/>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02" name="Shape 202"/>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03" name="Shape 203"/>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77" name="Shape 477"/>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78" name="Shape 478"/>
          <p:cNvSpPr txBox="1">
            <a:spLocks noGrp="1"/>
          </p:cNvSpPr>
          <p:nvPr>
            <p:ph type="sldNum" idx="12"/>
          </p:nvPr>
        </p:nvSpPr>
        <p:spPr>
          <a:xfrm>
            <a:off x="8472457" y="4663216"/>
            <a:ext cx="548700" cy="393600"/>
          </a:xfrm>
          <a:prstGeom prst="rect">
            <a:avLst/>
          </a:prstGeom>
        </p:spPr>
        <p:txBody>
          <a:bodyPr lIns="83800" tIns="83800" rIns="83800" bIns="83800"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084727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02"/>
        <p:cNvGrpSpPr/>
        <p:nvPr/>
      </p:nvGrpSpPr>
      <p:grpSpPr>
        <a:xfrm>
          <a:off x="0" y="0"/>
          <a:ext cx="0" cy="0"/>
          <a:chOff x="0" y="0"/>
          <a:chExt cx="0" cy="0"/>
        </a:xfrm>
      </p:grpSpPr>
      <p:sp>
        <p:nvSpPr>
          <p:cNvPr id="903" name="Shape 90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buSzPct val="100000"/>
              <a:defRPr sz="3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4" name="Shape 904"/>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pic>
        <p:nvPicPr>
          <p:cNvPr id="905" name="Shape 905" descr="background.png"/>
          <p:cNvPicPr preferRelativeResize="0"/>
          <p:nvPr/>
        </p:nvPicPr>
        <p:blipFill>
          <a:blip r:embed="rId2">
            <a:alphaModFix/>
          </a:blip>
          <a:stretch>
            <a:fillRect/>
          </a:stretch>
        </p:blipFill>
        <p:spPr>
          <a:xfrm>
            <a:off x="0" y="4784880"/>
            <a:ext cx="9144000" cy="357187"/>
          </a:xfrm>
          <a:prstGeom prst="rect">
            <a:avLst/>
          </a:prstGeom>
          <a:noFill/>
          <a:ln>
            <a:noFill/>
          </a:ln>
        </p:spPr>
      </p:pic>
      <p:sp>
        <p:nvSpPr>
          <p:cNvPr id="906" name="Shape 906"/>
          <p:cNvSpPr txBox="1">
            <a:spLocks noGrp="1"/>
          </p:cNvSpPr>
          <p:nvPr>
            <p:ph type="sldNum" idx="12"/>
          </p:nvPr>
        </p:nvSpPr>
        <p:spPr>
          <a:xfrm>
            <a:off x="54310" y="4779256"/>
            <a:ext cx="548700" cy="393600"/>
          </a:xfrm>
          <a:prstGeom prst="rect">
            <a:avLst/>
          </a:prstGeom>
        </p:spPr>
        <p:txBody>
          <a:bodyPr lIns="91425" tIns="91425" rIns="91425" bIns="91425" anchor="ctr" anchorCtr="0">
            <a:noAutofit/>
          </a:bodyPr>
          <a:lstStyle/>
          <a:p>
            <a:pPr lvl="0" algn="l" rtl="0">
              <a:spcBef>
                <a:spcPts val="0"/>
              </a:spcBef>
              <a:buNone/>
            </a:pPr>
            <a:fld id="{00000000-1234-1234-1234-123412341234}" type="slidenum">
              <a:rPr lang="en" sz="1200">
                <a:solidFill>
                  <a:srgbClr val="000000"/>
                </a:solidFill>
              </a:rPr>
              <a:t>‹#›</a:t>
            </a:fld>
            <a:endParaRPr lang="en" sz="1200">
              <a:solidFill>
                <a:srgbClr val="000000"/>
              </a:solidFill>
            </a:endParaRPr>
          </a:p>
        </p:txBody>
      </p:sp>
    </p:spTree>
    <p:extLst>
      <p:ext uri="{BB962C8B-B14F-4D97-AF65-F5344CB8AC3E}">
        <p14:creationId xmlns:p14="http://schemas.microsoft.com/office/powerpoint/2010/main" val="10649900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red bridge 3">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40330493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ext left, graphic right 1">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28" name="Shape 728"/>
          <p:cNvSpPr txBox="1">
            <a:spLocks noGrp="1"/>
          </p:cNvSpPr>
          <p:nvPr>
            <p:ph type="subTitle" idx="1"/>
          </p:nvPr>
        </p:nvSpPr>
        <p:spPr>
          <a:xfrm>
            <a:off x="826650" y="1005975"/>
            <a:ext cx="7490700" cy="328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None/>
              <a:defRPr sz="1700" b="0" i="0" u="none" strike="noStrike" cap="none">
                <a:solidFill>
                  <a:schemeClr val="dk1"/>
                </a:solidFill>
              </a:defRPr>
            </a:lvl1pPr>
            <a:lvl2pPr marL="0" marR="0" lvl="1" indent="0" algn="l" rtl="0">
              <a:lnSpc>
                <a:spcPct val="100000"/>
              </a:lnSpc>
              <a:spcBef>
                <a:spcPts val="0"/>
              </a:spcBef>
              <a:spcAft>
                <a:spcPts val="0"/>
              </a:spcAft>
              <a:buClr>
                <a:schemeClr val="dk1"/>
              </a:buClr>
              <a:buNone/>
              <a:defRPr sz="1500" b="0" i="0" u="none" strike="noStrike" cap="none">
                <a:solidFill>
                  <a:schemeClr val="dk1"/>
                </a:solidFill>
              </a:defRPr>
            </a:lvl2pPr>
            <a:lvl3pPr marL="0" marR="0" lvl="2" indent="0" algn="l" rtl="0">
              <a:lnSpc>
                <a:spcPct val="100000"/>
              </a:lnSpc>
              <a:spcBef>
                <a:spcPts val="0"/>
              </a:spcBef>
              <a:spcAft>
                <a:spcPts val="0"/>
              </a:spcAft>
              <a:buClr>
                <a:schemeClr val="dk1"/>
              </a:buClr>
              <a:buNone/>
              <a:defRPr sz="1500" b="0" i="0" u="none" strike="noStrike" cap="none">
                <a:solidFill>
                  <a:schemeClr val="dk1"/>
                </a:solidFill>
              </a:defRPr>
            </a:lvl3pPr>
            <a:lvl4pPr marL="0" marR="0" lvl="3" indent="0" algn="l" rtl="0">
              <a:lnSpc>
                <a:spcPct val="100000"/>
              </a:lnSpc>
              <a:spcBef>
                <a:spcPts val="0"/>
              </a:spcBef>
              <a:spcAft>
                <a:spcPts val="0"/>
              </a:spcAft>
              <a:buClr>
                <a:schemeClr val="dk1"/>
              </a:buClr>
              <a:buNone/>
              <a:defRPr sz="1500" b="0" i="0" u="none" strike="noStrike" cap="none">
                <a:solidFill>
                  <a:schemeClr val="dk1"/>
                </a:solidFill>
              </a:defRPr>
            </a:lvl4pPr>
            <a:lvl5pPr marL="0" marR="0" lvl="4" indent="0" algn="l" rtl="0">
              <a:lnSpc>
                <a:spcPct val="100000"/>
              </a:lnSpc>
              <a:spcBef>
                <a:spcPts val="0"/>
              </a:spcBef>
              <a:spcAft>
                <a:spcPts val="0"/>
              </a:spcAft>
              <a:buClr>
                <a:schemeClr val="dk1"/>
              </a:buClr>
              <a:buNone/>
              <a:defRPr sz="1500" b="0" i="0" u="none" strike="noStrike" cap="none">
                <a:solidFill>
                  <a:schemeClr val="dk1"/>
                </a:solidFill>
              </a:defRPr>
            </a:lvl5pPr>
            <a:lvl6pPr marL="0" marR="0" lvl="5" indent="0" algn="l" rtl="0">
              <a:lnSpc>
                <a:spcPct val="100000"/>
              </a:lnSpc>
              <a:spcBef>
                <a:spcPts val="0"/>
              </a:spcBef>
              <a:spcAft>
                <a:spcPts val="0"/>
              </a:spcAft>
              <a:buClr>
                <a:schemeClr val="dk1"/>
              </a:buClr>
              <a:buNone/>
              <a:defRPr sz="1500" b="0" i="0" u="none" strike="noStrike" cap="none">
                <a:solidFill>
                  <a:schemeClr val="dk1"/>
                </a:solidFill>
              </a:defRPr>
            </a:lvl6pPr>
            <a:lvl7pPr marL="0" marR="0" lvl="6" indent="0" algn="l" rtl="0">
              <a:lnSpc>
                <a:spcPct val="100000"/>
              </a:lnSpc>
              <a:spcBef>
                <a:spcPts val="0"/>
              </a:spcBef>
              <a:spcAft>
                <a:spcPts val="0"/>
              </a:spcAft>
              <a:buClr>
                <a:schemeClr val="dk1"/>
              </a:buClr>
              <a:buNone/>
              <a:defRPr sz="1500" b="0" i="0" u="none" strike="noStrike" cap="none">
                <a:solidFill>
                  <a:schemeClr val="dk1"/>
                </a:solidFill>
              </a:defRPr>
            </a:lvl7pPr>
            <a:lvl8pPr marL="0" marR="0" lvl="7" indent="0" algn="l" rtl="0">
              <a:lnSpc>
                <a:spcPct val="100000"/>
              </a:lnSpc>
              <a:spcBef>
                <a:spcPts val="0"/>
              </a:spcBef>
              <a:spcAft>
                <a:spcPts val="0"/>
              </a:spcAft>
              <a:buClr>
                <a:schemeClr val="dk1"/>
              </a:buClr>
              <a:buNone/>
              <a:defRPr sz="1500" b="0" i="0" u="none" strike="noStrike" cap="none">
                <a:solidFill>
                  <a:schemeClr val="dk1"/>
                </a:solidFill>
              </a:defRPr>
            </a:lvl8pPr>
            <a:lvl9pPr marL="0" marR="0" lvl="8" indent="0" algn="l" rtl="0">
              <a:lnSpc>
                <a:spcPct val="100000"/>
              </a:lnSpc>
              <a:spcBef>
                <a:spcPts val="0"/>
              </a:spcBef>
              <a:spcAft>
                <a:spcPts val="0"/>
              </a:spcAft>
              <a:buClr>
                <a:schemeClr val="dk1"/>
              </a:buClr>
              <a:buNone/>
              <a:defRPr sz="1500" b="0" i="0" u="none" strike="noStrike" cap="none">
                <a:solidFill>
                  <a:schemeClr val="dk1"/>
                </a:solidFill>
              </a:defRPr>
            </a:lvl9pPr>
          </a:lstStyle>
          <a:p>
            <a:endParaRPr/>
          </a:p>
        </p:txBody>
      </p:sp>
      <p:sp>
        <p:nvSpPr>
          <p:cNvPr id="729" name="Shape 729"/>
          <p:cNvSpPr txBox="1">
            <a:spLocks noGrp="1"/>
          </p:cNvSpPr>
          <p:nvPr>
            <p:ph type="body" idx="2"/>
          </p:nvPr>
        </p:nvSpPr>
        <p:spPr>
          <a:xfrm>
            <a:off x="826700" y="1625925"/>
            <a:ext cx="7490700" cy="26448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0" name="Shape 730"/>
          <p:cNvSpPr txBox="1">
            <a:spLocks noGrp="1"/>
          </p:cNvSpPr>
          <p:nvPr>
            <p:ph type="sldNum" idx="12"/>
          </p:nvPr>
        </p:nvSpPr>
        <p:spPr>
          <a:xfrm>
            <a:off x="103327" y="4733942"/>
            <a:ext cx="360600" cy="393600"/>
          </a:xfrm>
          <a:prstGeom prst="rect">
            <a:avLst/>
          </a:prstGeom>
          <a:noFill/>
          <a:ln>
            <a:noFill/>
          </a:ln>
        </p:spPr>
        <p:txBody>
          <a:bodyPr lIns="83800" tIns="83800" rIns="83800" bIns="83800" anchor="ctr"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 sz="800" b="0" i="0" u="none" strike="noStrike" cap="none">
                <a:solidFill>
                  <a:schemeClr val="dk1"/>
                </a:solidFill>
                <a:latin typeface="Proxima Nova"/>
                <a:ea typeface="Proxima Nova"/>
                <a:cs typeface="Proxima Nova"/>
                <a:sym typeface="Proxima Nova"/>
              </a:rPr>
              <a:t>‹#›</a:t>
            </a:fld>
            <a:endParaRPr lang="en" sz="800" b="0" i="0" u="none" strike="noStrike" cap="none">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129390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32"/>
        <p:cNvGrpSpPr/>
        <p:nvPr/>
      </p:nvGrpSpPr>
      <p:grpSpPr>
        <a:xfrm>
          <a:off x="0" y="0"/>
          <a:ext cx="0" cy="0"/>
          <a:chOff x="0" y="0"/>
          <a:chExt cx="0" cy="0"/>
        </a:xfrm>
      </p:grpSpPr>
      <p:sp>
        <p:nvSpPr>
          <p:cNvPr id="1033" name="Shape 10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1034" name="Shape 1034"/>
          <p:cNvPicPr preferRelativeResize="0"/>
          <p:nvPr/>
        </p:nvPicPr>
        <p:blipFill>
          <a:blip r:embed="rId2">
            <a:alphaModFix/>
          </a:blip>
          <a:stretch>
            <a:fillRect/>
          </a:stretch>
        </p:blipFill>
        <p:spPr>
          <a:xfrm>
            <a:off x="0" y="0"/>
            <a:ext cx="9143995" cy="5144502"/>
          </a:xfrm>
          <a:prstGeom prst="rect">
            <a:avLst/>
          </a:prstGeom>
          <a:noFill/>
          <a:ln>
            <a:noFill/>
          </a:ln>
        </p:spPr>
      </p:pic>
      <p:sp>
        <p:nvSpPr>
          <p:cNvPr id="1035" name="Shape 1035"/>
          <p:cNvSpPr txBox="1"/>
          <p:nvPr/>
        </p:nvSpPr>
        <p:spPr>
          <a:xfrm>
            <a:off x="-76200" y="4800600"/>
            <a:ext cx="533400" cy="273900"/>
          </a:xfrm>
          <a:prstGeom prst="rect">
            <a:avLst/>
          </a:prstGeom>
          <a:noFill/>
          <a:ln>
            <a:noFill/>
          </a:ln>
        </p:spPr>
        <p:txBody>
          <a:bodyPr lIns="91425" tIns="0" rIns="91425" bIns="18275" anchor="ctr" anchorCtr="0">
            <a:noAutofit/>
          </a:bodyPr>
          <a:lstStyle/>
          <a:p>
            <a:pPr lvl="0" algn="r" rtl="0">
              <a:spcBef>
                <a:spcPts val="0"/>
              </a:spcBef>
              <a:buNone/>
            </a:pPr>
            <a:fld id="{00000000-1234-1234-1234-123412341234}" type="slidenum">
              <a:rPr lang="en" sz="800"/>
              <a:t>‹#›</a:t>
            </a:fld>
            <a:endParaRPr lang="en" sz="800"/>
          </a:p>
        </p:txBody>
      </p:sp>
    </p:spTree>
    <p:extLst>
      <p:ext uri="{BB962C8B-B14F-4D97-AF65-F5344CB8AC3E}">
        <p14:creationId xmlns:p14="http://schemas.microsoft.com/office/powerpoint/2010/main" val="384990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45.xml"/><Relationship Id="rId7"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9"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8">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88" r:id="rId17"/>
    <p:sldLayoutId id="2147483689" r:id="rId18"/>
    <p:sldLayoutId id="2147483690" r:id="rId19"/>
    <p:sldLayoutId id="2147483691" r:id="rId20"/>
    <p:sldLayoutId id="2147483692" r:id="rId21"/>
    <p:sldLayoutId id="2147483694" r:id="rId22"/>
    <p:sldLayoutId id="2147483695" r:id="rId23"/>
    <p:sldLayoutId id="2147483696" r:id="rId24"/>
    <p:sldLayoutId id="2147483700"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78"/>
        <p:cNvGrpSpPr/>
        <p:nvPr/>
      </p:nvGrpSpPr>
      <p:grpSpPr>
        <a:xfrm>
          <a:off x="0" y="0"/>
          <a:ext cx="0" cy="0"/>
          <a:chOff x="0" y="0"/>
          <a:chExt cx="0" cy="0"/>
        </a:xfrm>
      </p:grpSpPr>
      <p:pic>
        <p:nvPicPr>
          <p:cNvPr id="179" name="Shape 179"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8">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9">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 id="2147483687" r:id="rId2"/>
    <p:sldLayoutId id="2147483693" r:id="rId3"/>
    <p:sldLayoutId id="2147483697" r:id="rId4"/>
    <p:sldLayoutId id="2147483698" r:id="rId5"/>
    <p:sldLayoutId id="214748369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40.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2.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master.boston.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bit.ly/ocp-chicago"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presentation/d/1CL6zxE8zlYl_fG9nbr1ENT1GK2nT3eYlR0YST5qjejo/edit"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hyperlink" Target="https://docs.google.com/presentation/d/1CL6zxE8zlYl_fG9nbr1ENT1GK2nT3eYlR0YST5qjejo/edit#slide=id.g1a47c0b803_0_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hyperlink" Target="http://github.com/servicebroker/servicebroker" TargetMode="External"/><Relationship Id="rId7"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www.youtube.com/watch?v=PpL0PHs4cKE&amp;feature=youtu.be&amp;list=PLEGSLwUsxfEh4TE2GDU4oygCB-tmShkSn" TargetMode="External"/><Relationship Id="rId7"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hyperlink" Target="https://www.youtube.com/watch?v=EKo3khfmhi8&amp;feature=youtu.be" TargetMode="External"/><Relationship Id="rId5" Type="http://schemas.openxmlformats.org/officeDocument/2006/relationships/hyperlink" Target="https://www.redhat.com/en/about/blog/aws-and-red-hat-digging-little-deeper" TargetMode="External"/><Relationship Id="rId4" Type="http://schemas.openxmlformats.org/officeDocument/2006/relationships/hyperlink" Target="https://www.redhat.com/en/about/press-releases/red-hat-and-aws-extend-strategic-alliance-package-access-aws-services-within-red-hat-openshift" TargetMode="External"/><Relationship Id="rId9"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hyperlink" Target="http://syndesis.io" TargetMode="External"/><Relationship Id="rId2" Type="http://schemas.openxmlformats.org/officeDocument/2006/relationships/notesSlide" Target="../notesSlides/notesSlide50.xml"/><Relationship Id="rId1" Type="http://schemas.openxmlformats.org/officeDocument/2006/relationships/slideLayout" Target="../slideLayouts/slideLayout34.xml"/><Relationship Id="rId6" Type="http://schemas.openxmlformats.org/officeDocument/2006/relationships/image" Target="../media/image103.png"/><Relationship Id="rId5" Type="http://schemas.openxmlformats.org/officeDocument/2006/relationships/hyperlink" Target="https://youtu.be/PtTnnw3DakY?list=PLEGSLwUsxfEh4TE2GDU4oygCB-tmShkSn&amp;t=3347" TargetMode="External"/><Relationship Id="rId4" Type="http://schemas.openxmlformats.org/officeDocument/2006/relationships/hyperlink" Target="http://middlewareblog.redhat.com/2017/05/02/new-open-source-project-for-agile-integration-in-low-code-environment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access.redhat.com/containers"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www.redhat.com/en/about/press-releases/red-hat-sets-new-standard-trusted-enterprise-grade-containers-industry%E2%80%99s-first-container-health-inde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3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ot6Ey1DdpRQ&amp;t=2329s"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55.xml"/><Relationship Id="rId16" Type="http://schemas.openxmlformats.org/officeDocument/2006/relationships/image" Target="../media/image124.png"/><Relationship Id="rId1" Type="http://schemas.openxmlformats.org/officeDocument/2006/relationships/slideLayout" Target="../slideLayouts/slideLayout43.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44.xml"/><Relationship Id="rId4" Type="http://schemas.openxmlformats.org/officeDocument/2006/relationships/image" Target="../media/image128.jpg"/></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44.xml"/><Relationship Id="rId6" Type="http://schemas.openxmlformats.org/officeDocument/2006/relationships/hyperlink" Target="https://www.redhat.com/en/about/press-releases/keybank-goes-cloud-native-builds-devops-practice-and-chooses-red-hat-openshift-container-platform" TargetMode="External"/><Relationship Id="rId5" Type="http://schemas.openxmlformats.org/officeDocument/2006/relationships/hyperlink" Target="https://developers.redhat.com/blog/2016/10/27/the-fast-moving-monolith-how-we-sped-up-delivery-from-every-three-months-to-every-week/" TargetMode="External"/><Relationship Id="rId4" Type="http://schemas.openxmlformats.org/officeDocument/2006/relationships/hyperlink" Target="https://www.youtube.com/watch?v=atKbJ1WJcv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PtTnnw3DakY&amp;feature=youtu.be&amp;t=42m16s" TargetMode="External"/><Relationship Id="rId2" Type="http://schemas.openxmlformats.org/officeDocument/2006/relationships/notesSlide" Target="../notesSlides/notesSlide59.xml"/><Relationship Id="rId1" Type="http://schemas.openxmlformats.org/officeDocument/2006/relationships/slideLayout" Target="../slideLayouts/slideLayout4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www.youtube.com/watch?v=ipvBWdZ0OpA"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61.xml"/><Relationship Id="rId16" Type="http://schemas.openxmlformats.org/officeDocument/2006/relationships/image" Target="../media/image147.png"/><Relationship Id="rId1" Type="http://schemas.openxmlformats.org/officeDocument/2006/relationships/slideLayout" Target="../slideLayouts/slideLayout44.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63.xml.rels><?xml version="1.0" encoding="UTF-8" standalone="yes"?>
<Relationships xmlns="http://schemas.openxmlformats.org/package/2006/relationships"><Relationship Id="rId3" Type="http://schemas.openxmlformats.org/officeDocument/2006/relationships/hyperlink" Target="commons.openshift.org" TargetMode="External"/><Relationship Id="rId2" Type="http://schemas.openxmlformats.org/officeDocument/2006/relationships/notesSlide" Target="../notesSlides/notesSlide62.xml"/><Relationship Id="rId1" Type="http://schemas.openxmlformats.org/officeDocument/2006/relationships/slideLayout" Target="../slideLayouts/slideLayout45.xml"/><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hyperlink" Target="https://blog.openshift.com/wp-content/uploads/ATPCOOpenShiftCommonsGatheringBoston.pdf" TargetMode="External"/><Relationship Id="rId18" Type="http://schemas.openxmlformats.org/officeDocument/2006/relationships/hyperlink" Target="https://youtu.be/9x0fnGTBhW4" TargetMode="External"/><Relationship Id="rId26" Type="http://schemas.openxmlformats.org/officeDocument/2006/relationships/hyperlink" Target="https://youtu.be/GiIez0r7IwE" TargetMode="External"/><Relationship Id="rId3" Type="http://schemas.openxmlformats.org/officeDocument/2006/relationships/image" Target="../media/image149.png"/><Relationship Id="rId21" Type="http://schemas.openxmlformats.org/officeDocument/2006/relationships/hyperlink" Target="https://blog.openshift.com/wp-content/uploads/OpenShiftCommons-Cisco-2017.pptx.pdf" TargetMode="External"/><Relationship Id="rId7" Type="http://schemas.openxmlformats.org/officeDocument/2006/relationships/image" Target="../media/image153.png"/><Relationship Id="rId12" Type="http://schemas.openxmlformats.org/officeDocument/2006/relationships/hyperlink" Target="https://youtu.be/HgGtO2xuEh0" TargetMode="External"/><Relationship Id="rId17" Type="http://schemas.openxmlformats.org/officeDocument/2006/relationships/hyperlink" Target="https://blog.openshift.com/wp-content/uploads/OpenshiftCommonsGatheringBostonCA_Technologies.pdf" TargetMode="External"/><Relationship Id="rId25" Type="http://schemas.openxmlformats.org/officeDocument/2006/relationships/hyperlink" Target="https://blog.openshift.com/wp-content/uploads/MassGeneralHospitalPartnersHealthcareOpenShift-Commons-Boston-2017.pdf" TargetMode="External"/><Relationship Id="rId2" Type="http://schemas.openxmlformats.org/officeDocument/2006/relationships/notesSlide" Target="../notesSlides/notesSlide63.xml"/><Relationship Id="rId16" Type="http://schemas.openxmlformats.org/officeDocument/2006/relationships/hyperlink" Target="https://youtu.be/kUo4TYqeOVk" TargetMode="External"/><Relationship Id="rId20" Type="http://schemas.openxmlformats.org/officeDocument/2006/relationships/hyperlink" Target="https://youtu.be/TmvKCDHUZvs" TargetMode="External"/><Relationship Id="rId29" Type="http://schemas.openxmlformats.org/officeDocument/2006/relationships/hyperlink" Target="https://blog.openshift.com/wp-content/uploads/OpenShiftCommonsPoint72_FINAL.pdf" TargetMode="External"/><Relationship Id="rId1" Type="http://schemas.openxmlformats.org/officeDocument/2006/relationships/slideLayout" Target="../slideLayouts/slideLayout45.xml"/><Relationship Id="rId6" Type="http://schemas.openxmlformats.org/officeDocument/2006/relationships/image" Target="../media/image152.png"/><Relationship Id="rId11" Type="http://schemas.openxmlformats.org/officeDocument/2006/relationships/image" Target="../media/image156.png"/><Relationship Id="rId24" Type="http://schemas.openxmlformats.org/officeDocument/2006/relationships/hyperlink" Target="https://youtu.be/QfLkIDNuWQs" TargetMode="External"/><Relationship Id="rId5" Type="http://schemas.openxmlformats.org/officeDocument/2006/relationships/image" Target="../media/image151.png"/><Relationship Id="rId15" Type="http://schemas.openxmlformats.org/officeDocument/2006/relationships/hyperlink" Target="https://blog.openshift.com/wp-content/uploads/MacQuarieOpenShiftCommonsBoston.pptx.pdf" TargetMode="External"/><Relationship Id="rId23" Type="http://schemas.openxmlformats.org/officeDocument/2006/relationships/hyperlink" Target="https://blog.openshift.com/wp-content/uploads/OpenShift-Commons-Boston-Inmarsat.ppsx.pdf" TargetMode="External"/><Relationship Id="rId28" Type="http://schemas.openxmlformats.org/officeDocument/2006/relationships/hyperlink" Target="https://youtu.be/VzHa9__mHt8" TargetMode="External"/><Relationship Id="rId10" Type="http://schemas.openxmlformats.org/officeDocument/2006/relationships/image" Target="../media/image155.png"/><Relationship Id="rId19" Type="http://schemas.openxmlformats.org/officeDocument/2006/relationships/hyperlink" Target="https://blog.openshift.com/wp-content/uploads/SBB_TechOpenShiftCommonsGathering.pdf" TargetMode="External"/><Relationship Id="rId4" Type="http://schemas.openxmlformats.org/officeDocument/2006/relationships/image" Target="../media/image150.png"/><Relationship Id="rId9" Type="http://schemas.openxmlformats.org/officeDocument/2006/relationships/image" Target="../media/image154.png"/><Relationship Id="rId14" Type="http://schemas.openxmlformats.org/officeDocument/2006/relationships/hyperlink" Target="https://youtu.be/QnY9TozANr0" TargetMode="External"/><Relationship Id="rId22" Type="http://schemas.openxmlformats.org/officeDocument/2006/relationships/hyperlink" Target="https://youtu.be/crXXHBIt34k" TargetMode="External"/><Relationship Id="rId27" Type="http://schemas.openxmlformats.org/officeDocument/2006/relationships/hyperlink" Target="https://blog.openshift.com/wp-content/uploads/Openshift-Commons-Gathering-2017-OCP-Standards-In-the-cloud-Strategy-of-La-Poste-IT-department-SERVICES-MAIL-PARCELS-1.pdf" TargetMode="External"/><Relationship Id="rId30" Type="http://schemas.openxmlformats.org/officeDocument/2006/relationships/hyperlink" Target="https://blog.openshift.com/openshift-commons-gathering-at-red-hat-summit-2017-video-recap-with-slides/"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openxmlformats.org/officeDocument/2006/relationships/hyperlink" Target="https://blog.openshift.com/the-breadth-and-reach-of-the-openshift-marketplace/" TargetMode="External"/><Relationship Id="rId2" Type="http://schemas.openxmlformats.org/officeDocument/2006/relationships/notesSlide" Target="../notesSlides/notesSlide65.xml"/><Relationship Id="rId1" Type="http://schemas.openxmlformats.org/officeDocument/2006/relationships/slideLayout" Target="../slideLayouts/slideLayout47.xml"/><Relationship Id="rId4"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4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7.xml"/><Relationship Id="rId1" Type="http://schemas.openxmlformats.org/officeDocument/2006/relationships/slideLayout" Target="../slideLayouts/slideLayout48.xml"/><Relationship Id="rId5" Type="http://schemas.openxmlformats.org/officeDocument/2006/relationships/image" Target="../media/image165.png"/><Relationship Id="rId4" Type="http://schemas.openxmlformats.org/officeDocument/2006/relationships/image" Target="../media/image164.png"/></Relationships>
</file>

<file path=ppt/slides/_rels/slide6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openxmlformats.org/officeDocument/2006/relationships/image" Target="../media/image164.png"/><Relationship Id="rId2" Type="http://schemas.openxmlformats.org/officeDocument/2006/relationships/notesSlide" Target="../notesSlides/notesSlide68.xml"/><Relationship Id="rId1" Type="http://schemas.openxmlformats.org/officeDocument/2006/relationships/slideLayout" Target="../slideLayouts/slideLayout48.xml"/><Relationship Id="rId6" Type="http://schemas.openxmlformats.org/officeDocument/2006/relationships/image" Target="../media/image163.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6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hyperlink" Target="https://www.redhat.com/en/about/blog/what-makes-us-red-hat" TargetMode="External"/><Relationship Id="rId2" Type="http://schemas.openxmlformats.org/officeDocument/2006/relationships/notesSlide" Target="../notesSlides/notesSlide70.xml"/><Relationship Id="rId1" Type="http://schemas.openxmlformats.org/officeDocument/2006/relationships/slideLayout" Target="../slideLayouts/slideLayout47.xml"/><Relationship Id="rId6" Type="http://schemas.openxmlformats.org/officeDocument/2006/relationships/hyperlink" Target="https://www.redhat.com/en/about/blog/aws-and-red-hat-digging-little-deeper" TargetMode="External"/><Relationship Id="rId5" Type="http://schemas.openxmlformats.org/officeDocument/2006/relationships/hyperlink" Target="https://blog.openshift.com/the-breadth-and-reach-of-the-openshift-marketplace/" TargetMode="External"/><Relationship Id="rId4" Type="http://schemas.openxmlformats.org/officeDocument/2006/relationships/hyperlink" Target="https://www.redhat.com/en/about/blog/containers-are-linux"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71.xml"/><Relationship Id="rId1" Type="http://schemas.openxmlformats.org/officeDocument/2006/relationships/slideLayout" Target="../slideLayouts/slideLayout4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July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12</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0623"/>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072483" y="45333"/>
            <a:ext cx="6999032" cy="1323439"/>
          </a:xfrm>
          <a:prstGeom prst="rect">
            <a:avLst/>
          </a:prstGeom>
          <a:noFill/>
        </p:spPr>
        <p:txBody>
          <a:bodyPr wrap="none" rtlCol="0">
            <a:spAutoFit/>
          </a:bodyPr>
          <a:lstStyle/>
          <a:p>
            <a:pPr algn="ctr"/>
            <a:r>
              <a:rPr lang="en-US" sz="4000" dirty="0"/>
              <a:t>Lab Material</a:t>
            </a:r>
          </a:p>
          <a:p>
            <a:r>
              <a:rPr lang="en-US" sz="4000" b="1" dirty="0"/>
              <a:t>https://tinyurl.com/y9ee8ctd</a:t>
            </a:r>
            <a:endParaRPr lang="en-US" sz="40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39349" y="1720125"/>
            <a:ext cx="9065302" cy="1200329"/>
          </a:xfrm>
          <a:prstGeom prst="rect">
            <a:avLst/>
          </a:prstGeom>
          <a:noFill/>
        </p:spPr>
        <p:txBody>
          <a:bodyPr wrap="none" rtlCol="0">
            <a:spAutoFit/>
          </a:bodyPr>
          <a:lstStyle/>
          <a:p>
            <a:pPr algn="ctr"/>
            <a:r>
              <a:rPr lang="en-US" sz="4000" dirty="0"/>
              <a:t>OpenShift Console Login</a:t>
            </a:r>
          </a:p>
          <a:p>
            <a:r>
              <a:rPr lang="en-US" sz="3200" dirty="0"/>
              <a:t>https://master.capgemini.openshiftworkshop.com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7158" y="2953048"/>
            <a:ext cx="9392608" cy="1815882"/>
          </a:xfrm>
          <a:prstGeom prst="rect">
            <a:avLst/>
          </a:prstGeom>
          <a:noFill/>
        </p:spPr>
        <p:txBody>
          <a:bodyPr wrap="square" rtlCol="0">
            <a:spAutoFit/>
          </a:bodyPr>
          <a:lstStyle/>
          <a:p>
            <a:pPr algn="ctr"/>
            <a:r>
              <a:rPr lang="en-US" sz="4000" dirty="0"/>
              <a:t>OC Login</a:t>
            </a:r>
          </a:p>
          <a:p>
            <a:r>
              <a:rPr lang="en-US" sz="2400" dirty="0" err="1"/>
              <a:t>oc</a:t>
            </a:r>
            <a:r>
              <a:rPr lang="en-US" sz="2400" dirty="0"/>
              <a:t> login </a:t>
            </a:r>
            <a:r>
              <a:rPr lang="en-US" sz="2400" dirty="0">
                <a:hlinkClick r:id="rId3"/>
              </a:rPr>
              <a:t>https://master.capgemini.openshiftworkshop.com</a:t>
            </a:r>
            <a:r>
              <a:rPr lang="en-US" sz="2400" dirty="0"/>
              <a:t> –u &lt;user#&gt;</a:t>
            </a:r>
            <a:endParaRPr lang="en-US" sz="4000" dirty="0"/>
          </a:p>
          <a:p>
            <a:r>
              <a:rPr lang="en-US" sz="2400" dirty="0"/>
              <a:t>Password: r3dh4t1!</a:t>
            </a:r>
          </a:p>
        </p:txBody>
      </p:sp>
    </p:spTree>
    <p:extLst>
      <p:ext uri="{BB962C8B-B14F-4D97-AF65-F5344CB8AC3E}">
        <p14:creationId xmlns:p14="http://schemas.microsoft.com/office/powerpoint/2010/main" val="424845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1975582" y="422910"/>
            <a:ext cx="5432898" cy="707886"/>
          </a:xfrm>
          <a:prstGeom prst="rect">
            <a:avLst/>
          </a:prstGeom>
          <a:noFill/>
        </p:spPr>
        <p:txBody>
          <a:bodyPr wrap="none" rtlCol="0">
            <a:spAutoFit/>
          </a:bodyPr>
          <a:lstStyle/>
          <a:p>
            <a:r>
              <a:rPr lang="en-US" sz="4000" dirty="0">
                <a:hlinkClick r:id="rId3"/>
              </a:rPr>
              <a:t>http://bit.ly/ocp-chicago</a:t>
            </a:r>
            <a:endParaRPr lang="en-US" sz="4000" dirty="0"/>
          </a:p>
        </p:txBody>
      </p:sp>
      <p:pic>
        <p:nvPicPr>
          <p:cNvPr id="4" name="Picture 3">
            <a:extLst>
              <a:ext uri="{FF2B5EF4-FFF2-40B4-BE49-F238E27FC236}">
                <a16:creationId xmlns:a16="http://schemas.microsoft.com/office/drawing/2014/main" id="{F1D95451-C499-4ED3-9AD3-C564089EBCB2}"/>
              </a:ext>
            </a:extLst>
          </p:cNvPr>
          <p:cNvPicPr>
            <a:picLocks noChangeAspect="1"/>
          </p:cNvPicPr>
          <p:nvPr/>
        </p:nvPicPr>
        <p:blipFill>
          <a:blip r:embed="rId4"/>
          <a:stretch>
            <a:fillRect/>
          </a:stretch>
        </p:blipFill>
        <p:spPr>
          <a:xfrm>
            <a:off x="0" y="568808"/>
            <a:ext cx="9144000" cy="4005884"/>
          </a:xfrm>
          <a:prstGeom prst="rect">
            <a:avLst/>
          </a:prstGeom>
        </p:spPr>
      </p:pic>
    </p:spTree>
    <p:extLst>
      <p:ext uri="{BB962C8B-B14F-4D97-AF65-F5344CB8AC3E}">
        <p14:creationId xmlns:p14="http://schemas.microsoft.com/office/powerpoint/2010/main" val="1234913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txBox="1">
            <a:spLocks noGrp="1"/>
          </p:cNvSpPr>
          <p:nvPr>
            <p:ph type="subTitle" idx="4294967295"/>
          </p:nvPr>
        </p:nvSpPr>
        <p:spPr>
          <a:xfrm>
            <a:off x="4953000" y="1642425"/>
            <a:ext cx="3753900" cy="2106600"/>
          </a:xfrm>
          <a:prstGeom prst="rect">
            <a:avLst/>
          </a:prstGeom>
        </p:spPr>
        <p:txBody>
          <a:bodyPr lIns="91425" tIns="91425" rIns="91425" bIns="91425" anchor="t" anchorCtr="0">
            <a:noAutofit/>
          </a:bodyPr>
          <a:lstStyle/>
          <a:p>
            <a:pPr marL="457200" lvl="0" indent="-355600" rtl="0">
              <a:spcBef>
                <a:spcPts val="0"/>
              </a:spcBef>
              <a:buSzPct val="100000"/>
              <a:buFont typeface="Proxima Nova"/>
              <a:buAutoNum type="arabicPeriod" startAt="6"/>
            </a:pPr>
            <a:r>
              <a:rPr lang="en" sz="2000">
                <a:latin typeface="Proxima Nova"/>
                <a:ea typeface="Proxima Nova"/>
                <a:cs typeface="Proxima Nova"/>
                <a:sym typeface="Proxima Nova"/>
              </a:rPr>
              <a:t>Container Platform </a:t>
            </a:r>
          </a:p>
          <a:p>
            <a:pPr marL="457200" lvl="0" indent="-355600" rtl="0">
              <a:spcBef>
                <a:spcPts val="0"/>
              </a:spcBef>
              <a:buSzPct val="100000"/>
              <a:buFont typeface="Proxima Nova"/>
              <a:buAutoNum type="arabicPeriod" startAt="6"/>
            </a:pPr>
            <a:r>
              <a:rPr lang="en" sz="2000">
                <a:latin typeface="Proxima Nova"/>
                <a:ea typeface="Proxima Nova"/>
                <a:cs typeface="Proxima Nova"/>
                <a:sym typeface="Proxima Nova"/>
              </a:rPr>
              <a:t>Network Isolation</a:t>
            </a:r>
          </a:p>
          <a:p>
            <a:pPr marL="457200" lvl="0" indent="-355600" rtl="0">
              <a:spcBef>
                <a:spcPts val="0"/>
              </a:spcBef>
              <a:buSzPct val="100000"/>
              <a:buFont typeface="Proxima Nova"/>
              <a:buAutoNum type="arabicPeriod" startAt="6"/>
            </a:pPr>
            <a:r>
              <a:rPr lang="en" sz="2000">
                <a:latin typeface="Proxima Nova"/>
                <a:ea typeface="Proxima Nova"/>
                <a:cs typeface="Proxima Nova"/>
                <a:sym typeface="Proxima Nova"/>
              </a:rPr>
              <a:t>Storage</a:t>
            </a:r>
          </a:p>
          <a:p>
            <a:pPr marL="457200" lvl="0" indent="-355600" rtl="0">
              <a:spcBef>
                <a:spcPts val="0"/>
              </a:spcBef>
              <a:buSzPct val="100000"/>
              <a:buFont typeface="Proxima Nova"/>
              <a:buAutoNum type="arabicPeriod" startAt="6"/>
            </a:pPr>
            <a:r>
              <a:rPr lang="en" sz="2000">
                <a:latin typeface="Proxima Nova"/>
                <a:ea typeface="Proxima Nova"/>
                <a:cs typeface="Proxima Nova"/>
                <a:sym typeface="Proxima Nova"/>
              </a:rPr>
              <a:t>API Management</a:t>
            </a:r>
          </a:p>
          <a:p>
            <a:pPr marL="457200" lvl="0" indent="-355600" rtl="0">
              <a:spcBef>
                <a:spcPts val="0"/>
              </a:spcBef>
              <a:buSzPct val="100000"/>
              <a:buFont typeface="Proxima Nova"/>
              <a:buAutoNum type="arabicPeriod" startAt="6"/>
            </a:pPr>
            <a:r>
              <a:rPr lang="en" sz="2000">
                <a:latin typeface="Proxima Nova"/>
                <a:ea typeface="Proxima Nova"/>
                <a:cs typeface="Proxima Nova"/>
                <a:sym typeface="Proxima Nova"/>
              </a:rPr>
              <a:t>Federated Clusters</a:t>
            </a:r>
          </a:p>
        </p:txBody>
      </p:sp>
      <p:sp>
        <p:nvSpPr>
          <p:cNvPr id="1008" name="Shape 1008"/>
          <p:cNvSpPr txBox="1">
            <a:spLocks noGrp="1"/>
          </p:cNvSpPr>
          <p:nvPr>
            <p:ph type="subTitle" idx="4294967295"/>
          </p:nvPr>
        </p:nvSpPr>
        <p:spPr>
          <a:xfrm>
            <a:off x="513300" y="1642425"/>
            <a:ext cx="4203900" cy="2376900"/>
          </a:xfrm>
          <a:prstGeom prst="rect">
            <a:avLst/>
          </a:prstGeom>
        </p:spPr>
        <p:txBody>
          <a:bodyPr lIns="91425" tIns="91425" rIns="91425" bIns="91425" anchor="t" anchorCtr="0">
            <a:noAutofit/>
          </a:bodyPr>
          <a:lstStyle/>
          <a:p>
            <a:pPr marL="457200" lvl="0" indent="-355600" rtl="0">
              <a:spcBef>
                <a:spcPts val="0"/>
              </a:spcBef>
              <a:buSzPct val="100000"/>
              <a:buFont typeface="Proxima Nova"/>
              <a:buAutoNum type="arabicPeriod"/>
            </a:pPr>
            <a:r>
              <a:rPr lang="en" sz="2000">
                <a:latin typeface="Proxima Nova"/>
                <a:ea typeface="Proxima Nova"/>
                <a:cs typeface="Proxima Nova"/>
                <a:sym typeface="Proxima Nova"/>
              </a:rPr>
              <a:t>Container Host &amp; Multi-tenancy</a:t>
            </a:r>
          </a:p>
          <a:p>
            <a:pPr marL="457200" lvl="0" indent="-355600" rtl="0">
              <a:spcBef>
                <a:spcPts val="0"/>
              </a:spcBef>
              <a:buSzPct val="100000"/>
              <a:buFont typeface="Proxima Nova"/>
              <a:buAutoNum type="arabicPeriod"/>
            </a:pPr>
            <a:r>
              <a:rPr lang="en" sz="2000">
                <a:latin typeface="Proxima Nova"/>
                <a:ea typeface="Proxima Nova"/>
                <a:cs typeface="Proxima Nova"/>
                <a:sym typeface="Proxima Nova"/>
              </a:rPr>
              <a:t>Container Content</a:t>
            </a:r>
          </a:p>
          <a:p>
            <a:pPr marL="457200" lvl="0" indent="-355600" rtl="0">
              <a:spcBef>
                <a:spcPts val="0"/>
              </a:spcBef>
              <a:buSzPct val="100000"/>
              <a:buFont typeface="Proxima Nova"/>
              <a:buAutoNum type="arabicPeriod"/>
            </a:pPr>
            <a:r>
              <a:rPr lang="en" sz="2000">
                <a:latin typeface="Proxima Nova"/>
                <a:ea typeface="Proxima Nova"/>
                <a:cs typeface="Proxima Nova"/>
                <a:sym typeface="Proxima Nova"/>
              </a:rPr>
              <a:t>Container Registries</a:t>
            </a:r>
          </a:p>
          <a:p>
            <a:pPr marL="457200" lvl="0" indent="-355600" rtl="0">
              <a:spcBef>
                <a:spcPts val="0"/>
              </a:spcBef>
              <a:buSzPct val="100000"/>
              <a:buFont typeface="Proxima Nova"/>
              <a:buAutoNum type="arabicPeriod"/>
            </a:pPr>
            <a:r>
              <a:rPr lang="en" sz="2000">
                <a:latin typeface="Proxima Nova"/>
                <a:ea typeface="Proxima Nova"/>
                <a:cs typeface="Proxima Nova"/>
                <a:sym typeface="Proxima Nova"/>
              </a:rPr>
              <a:t>Building Containers</a:t>
            </a:r>
          </a:p>
          <a:p>
            <a:pPr marL="457200" lvl="0" indent="-355600" rtl="0">
              <a:spcBef>
                <a:spcPts val="0"/>
              </a:spcBef>
              <a:buSzPct val="100000"/>
              <a:buFont typeface="Proxima Nova"/>
              <a:buAutoNum type="arabicPeriod"/>
            </a:pPr>
            <a:r>
              <a:rPr lang="en" sz="2000">
                <a:latin typeface="Proxima Nova"/>
                <a:ea typeface="Proxima Nova"/>
                <a:cs typeface="Proxima Nova"/>
                <a:sym typeface="Proxima Nova"/>
              </a:rPr>
              <a:t>Deploying Containers</a:t>
            </a:r>
          </a:p>
        </p:txBody>
      </p:sp>
      <p:sp>
        <p:nvSpPr>
          <p:cNvPr id="1009" name="Shape 1009"/>
          <p:cNvSpPr txBox="1">
            <a:spLocks noGrp="1"/>
          </p:cNvSpPr>
          <p:nvPr>
            <p:ph type="title"/>
          </p:nvPr>
        </p:nvSpPr>
        <p:spPr>
          <a:xfrm>
            <a:off x="0" y="457200"/>
            <a:ext cx="9144000" cy="725100"/>
          </a:xfrm>
          <a:prstGeom prst="rect">
            <a:avLst/>
          </a:prstGeom>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SECURING CONTAINERS: 10 LAYERS OF SECURITY</a:t>
            </a:r>
          </a:p>
        </p:txBody>
      </p:sp>
      <p:sp>
        <p:nvSpPr>
          <p:cNvPr id="1010" name="Shape 1010">
            <a:hlinkClick r:id="rId3"/>
          </p:cNvPr>
          <p:cNvSpPr txBox="1"/>
          <p:nvPr/>
        </p:nvSpPr>
        <p:spPr>
          <a:xfrm>
            <a:off x="462600" y="4019325"/>
            <a:ext cx="8218800" cy="624300"/>
          </a:xfrm>
          <a:prstGeom prst="rect">
            <a:avLst/>
          </a:prstGeom>
          <a:noFill/>
          <a:ln>
            <a:noFill/>
          </a:ln>
        </p:spPr>
        <p:txBody>
          <a:bodyPr lIns="91425" tIns="91425" rIns="91425" bIns="91425" anchor="ctr" anchorCtr="0">
            <a:noAutofit/>
          </a:bodyPr>
          <a:lstStyle/>
          <a:p>
            <a:pPr lvl="0" algn="ctr" rtl="0">
              <a:spcBef>
                <a:spcPts val="0"/>
              </a:spcBef>
              <a:buNone/>
            </a:pPr>
            <a:r>
              <a:rPr lang="en" u="sng">
                <a:solidFill>
                  <a:schemeClr val="hlink"/>
                </a:solidFill>
                <a:latin typeface="Proxima Nova"/>
                <a:ea typeface="Proxima Nova"/>
                <a:cs typeface="Proxima Nova"/>
                <a:sym typeface="Proxima Nova"/>
                <a:hlinkClick r:id="rId4"/>
              </a:rPr>
              <a:t>10 Layers of Container Security Presentation</a:t>
            </a:r>
            <a:r>
              <a:rPr lang="en" sz="1200">
                <a:solidFill>
                  <a:srgbClr val="FFFFFF"/>
                </a:solidFill>
                <a:latin typeface="Proxima Nova"/>
                <a:ea typeface="Proxima Nova"/>
                <a:cs typeface="Proxima Nova"/>
                <a:sym typeface="Proxima Nova"/>
              </a:rPr>
              <a:t> </a:t>
            </a:r>
          </a:p>
        </p:txBody>
      </p:sp>
    </p:spTree>
    <p:extLst>
      <p:ext uri="{BB962C8B-B14F-4D97-AF65-F5344CB8AC3E}">
        <p14:creationId xmlns:p14="http://schemas.microsoft.com/office/powerpoint/2010/main" val="1483053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cxnSp>
        <p:nvCxnSpPr>
          <p:cNvPr id="1326" name="Shape 1326"/>
          <p:cNvCxnSpPr/>
          <p:nvPr/>
        </p:nvCxnSpPr>
        <p:spPr>
          <a:xfrm flipH="1">
            <a:off x="2358525" y="1487750"/>
            <a:ext cx="18600" cy="2822400"/>
          </a:xfrm>
          <a:prstGeom prst="straightConnector1">
            <a:avLst/>
          </a:prstGeom>
          <a:noFill/>
          <a:ln w="9525" cap="flat" cmpd="sng">
            <a:solidFill>
              <a:schemeClr val="dk2"/>
            </a:solidFill>
            <a:prstDash val="solid"/>
            <a:round/>
            <a:headEnd type="none" w="lg" len="lg"/>
            <a:tailEnd type="none" w="lg" len="lg"/>
          </a:ln>
        </p:spPr>
      </p:cxnSp>
      <p:cxnSp>
        <p:nvCxnSpPr>
          <p:cNvPr id="1327" name="Shape 1327"/>
          <p:cNvCxnSpPr/>
          <p:nvPr/>
        </p:nvCxnSpPr>
        <p:spPr>
          <a:xfrm flipH="1">
            <a:off x="4196825" y="1487750"/>
            <a:ext cx="18600" cy="2822400"/>
          </a:xfrm>
          <a:prstGeom prst="straightConnector1">
            <a:avLst/>
          </a:prstGeom>
          <a:noFill/>
          <a:ln w="9525" cap="flat" cmpd="sng">
            <a:solidFill>
              <a:schemeClr val="dk2"/>
            </a:solidFill>
            <a:prstDash val="solid"/>
            <a:round/>
            <a:headEnd type="none" w="lg" len="lg"/>
            <a:tailEnd type="none" w="lg" len="lg"/>
          </a:ln>
        </p:spPr>
      </p:cxnSp>
      <p:cxnSp>
        <p:nvCxnSpPr>
          <p:cNvPr id="1328" name="Shape 1328"/>
          <p:cNvCxnSpPr/>
          <p:nvPr/>
        </p:nvCxnSpPr>
        <p:spPr>
          <a:xfrm flipH="1">
            <a:off x="6087287" y="1487750"/>
            <a:ext cx="18600" cy="2822400"/>
          </a:xfrm>
          <a:prstGeom prst="straightConnector1">
            <a:avLst/>
          </a:prstGeom>
          <a:noFill/>
          <a:ln w="9525" cap="flat" cmpd="sng">
            <a:solidFill>
              <a:schemeClr val="dk2"/>
            </a:solidFill>
            <a:prstDash val="solid"/>
            <a:round/>
            <a:headEnd type="none" w="lg" len="lg"/>
            <a:tailEnd type="none" w="lg" len="lg"/>
          </a:ln>
        </p:spPr>
      </p:cxnSp>
      <p:cxnSp>
        <p:nvCxnSpPr>
          <p:cNvPr id="1329" name="Shape 1329"/>
          <p:cNvCxnSpPr/>
          <p:nvPr/>
        </p:nvCxnSpPr>
        <p:spPr>
          <a:xfrm flipH="1">
            <a:off x="7977775" y="1487750"/>
            <a:ext cx="18600" cy="2822400"/>
          </a:xfrm>
          <a:prstGeom prst="straightConnector1">
            <a:avLst/>
          </a:prstGeom>
          <a:noFill/>
          <a:ln w="9525" cap="flat" cmpd="sng">
            <a:solidFill>
              <a:schemeClr val="dk2"/>
            </a:solidFill>
            <a:prstDash val="solid"/>
            <a:round/>
            <a:headEnd type="none" w="lg" len="lg"/>
            <a:tailEnd type="none" w="lg" len="lg"/>
          </a:ln>
        </p:spPr>
      </p:cxnSp>
      <p:sp>
        <p:nvSpPr>
          <p:cNvPr id="1330" name="Shape 1330"/>
          <p:cNvSpPr txBox="1"/>
          <p:nvPr/>
        </p:nvSpPr>
        <p:spPr>
          <a:xfrm>
            <a:off x="951175" y="1097825"/>
            <a:ext cx="1392600" cy="427200"/>
          </a:xfrm>
          <a:prstGeom prst="rect">
            <a:avLst/>
          </a:prstGeom>
          <a:noFill/>
          <a:ln>
            <a:noFill/>
          </a:ln>
        </p:spPr>
        <p:txBody>
          <a:bodyPr lIns="91425" tIns="91425" rIns="91425" bIns="91425" anchor="t" anchorCtr="0">
            <a:noAutofit/>
          </a:bodyPr>
          <a:lstStyle/>
          <a:p>
            <a:pPr lvl="0" rtl="0">
              <a:spcBef>
                <a:spcPts val="0"/>
              </a:spcBef>
              <a:buNone/>
            </a:pPr>
            <a:r>
              <a:rPr lang="en" b="1"/>
              <a:t>Cloud Native</a:t>
            </a:r>
          </a:p>
        </p:txBody>
      </p:sp>
      <p:sp>
        <p:nvSpPr>
          <p:cNvPr id="1331" name="Shape 1331"/>
          <p:cNvSpPr txBox="1"/>
          <p:nvPr/>
        </p:nvSpPr>
        <p:spPr>
          <a:xfrm>
            <a:off x="2555800" y="1097825"/>
            <a:ext cx="1825200" cy="427200"/>
          </a:xfrm>
          <a:prstGeom prst="rect">
            <a:avLst/>
          </a:prstGeom>
          <a:noFill/>
          <a:ln>
            <a:noFill/>
          </a:ln>
        </p:spPr>
        <p:txBody>
          <a:bodyPr lIns="91425" tIns="91425" rIns="91425" bIns="91425" anchor="t" anchorCtr="0">
            <a:noAutofit/>
          </a:bodyPr>
          <a:lstStyle/>
          <a:p>
            <a:pPr lvl="0" rtl="0">
              <a:spcBef>
                <a:spcPts val="0"/>
              </a:spcBef>
              <a:buNone/>
            </a:pPr>
            <a:r>
              <a:rPr lang="en" b="1"/>
              <a:t>Ordinal Services</a:t>
            </a:r>
          </a:p>
        </p:txBody>
      </p:sp>
      <p:sp>
        <p:nvSpPr>
          <p:cNvPr id="1332" name="Shape 1332"/>
          <p:cNvSpPr txBox="1"/>
          <p:nvPr/>
        </p:nvSpPr>
        <p:spPr>
          <a:xfrm>
            <a:off x="4516825" y="1097825"/>
            <a:ext cx="1825200" cy="427200"/>
          </a:xfrm>
          <a:prstGeom prst="rect">
            <a:avLst/>
          </a:prstGeom>
          <a:noFill/>
          <a:ln>
            <a:noFill/>
          </a:ln>
        </p:spPr>
        <p:txBody>
          <a:bodyPr lIns="91425" tIns="91425" rIns="91425" bIns="91425" anchor="t" anchorCtr="0">
            <a:noAutofit/>
          </a:bodyPr>
          <a:lstStyle/>
          <a:p>
            <a:pPr lvl="0" rtl="0">
              <a:spcBef>
                <a:spcPts val="0"/>
              </a:spcBef>
              <a:buNone/>
            </a:pPr>
            <a:r>
              <a:rPr lang="en" b="1"/>
              <a:t>Low Latency</a:t>
            </a:r>
          </a:p>
          <a:p>
            <a:pPr lvl="0" rtl="0">
              <a:spcBef>
                <a:spcPts val="0"/>
              </a:spcBef>
              <a:buNone/>
            </a:pPr>
            <a:endParaRPr b="1"/>
          </a:p>
        </p:txBody>
      </p:sp>
      <p:sp>
        <p:nvSpPr>
          <p:cNvPr id="1333" name="Shape 1333"/>
          <p:cNvSpPr txBox="1"/>
          <p:nvPr/>
        </p:nvSpPr>
        <p:spPr>
          <a:xfrm>
            <a:off x="6134550" y="1097825"/>
            <a:ext cx="2106900" cy="427200"/>
          </a:xfrm>
          <a:prstGeom prst="rect">
            <a:avLst/>
          </a:prstGeom>
          <a:noFill/>
          <a:ln>
            <a:noFill/>
          </a:ln>
        </p:spPr>
        <p:txBody>
          <a:bodyPr lIns="91425" tIns="91425" rIns="91425" bIns="91425" anchor="t" anchorCtr="0">
            <a:noAutofit/>
          </a:bodyPr>
          <a:lstStyle/>
          <a:p>
            <a:pPr lvl="0" rtl="0">
              <a:spcBef>
                <a:spcPts val="0"/>
              </a:spcBef>
              <a:buNone/>
            </a:pPr>
            <a:r>
              <a:rPr lang="en" b="1"/>
              <a:t>Off Platform Services</a:t>
            </a:r>
          </a:p>
        </p:txBody>
      </p:sp>
      <p:sp>
        <p:nvSpPr>
          <p:cNvPr id="1334" name="Shape 1334"/>
          <p:cNvSpPr txBox="1"/>
          <p:nvPr/>
        </p:nvSpPr>
        <p:spPr>
          <a:xfrm>
            <a:off x="4211000" y="1599175"/>
            <a:ext cx="1932900" cy="624000"/>
          </a:xfrm>
          <a:prstGeom prst="rect">
            <a:avLst/>
          </a:prstGeom>
          <a:noFill/>
          <a:ln>
            <a:noFill/>
          </a:ln>
        </p:spPr>
        <p:txBody>
          <a:bodyPr lIns="91425" tIns="91425" rIns="91425" bIns="91425" anchor="t" anchorCtr="0">
            <a:noAutofit/>
          </a:bodyPr>
          <a:lstStyle/>
          <a:p>
            <a:pPr marL="457200" lvl="0" indent="-298450" rtl="0">
              <a:spcBef>
                <a:spcPts val="0"/>
              </a:spcBef>
              <a:buSzPct val="100000"/>
              <a:buChar char="●"/>
            </a:pPr>
            <a:r>
              <a:rPr lang="en" sz="1100"/>
              <a:t>NUMA</a:t>
            </a:r>
          </a:p>
          <a:p>
            <a:pPr marL="457200" lvl="0" indent="-298450" rtl="0">
              <a:spcBef>
                <a:spcPts val="0"/>
              </a:spcBef>
              <a:buSzPct val="100000"/>
              <a:buChar char="●"/>
            </a:pPr>
            <a:r>
              <a:rPr lang="en" sz="1100"/>
              <a:t>Device Passthrough</a:t>
            </a:r>
          </a:p>
          <a:p>
            <a:pPr marL="457200" lvl="0" indent="-298450" rtl="0">
              <a:spcBef>
                <a:spcPts val="0"/>
              </a:spcBef>
              <a:buSzPct val="100000"/>
              <a:buChar char="●"/>
            </a:pPr>
            <a:r>
              <a:rPr lang="en" sz="1100"/>
              <a:t>sysctl support</a:t>
            </a:r>
          </a:p>
          <a:p>
            <a:pPr marL="457200" lvl="0" indent="-298450" rtl="0">
              <a:spcBef>
                <a:spcPts val="0"/>
              </a:spcBef>
              <a:buSzPct val="100000"/>
              <a:buChar char="●"/>
            </a:pPr>
            <a:r>
              <a:rPr lang="en" sz="1100"/>
              <a:t>network separation</a:t>
            </a:r>
          </a:p>
          <a:p>
            <a:pPr marL="457200" lvl="0" indent="-298450" rtl="0">
              <a:spcBef>
                <a:spcPts val="0"/>
              </a:spcBef>
              <a:buSzPct val="100000"/>
              <a:buChar char="●"/>
            </a:pPr>
            <a:r>
              <a:rPr lang="en" sz="1100"/>
              <a:t>sequenced startups</a:t>
            </a:r>
          </a:p>
          <a:p>
            <a:pPr marL="457200" lvl="0" indent="-298450" rtl="0">
              <a:spcBef>
                <a:spcPts val="0"/>
              </a:spcBef>
              <a:buSzPct val="100000"/>
              <a:buChar char="●"/>
            </a:pPr>
            <a:r>
              <a:rPr lang="en" sz="1100"/>
              <a:t>SELinux Control</a:t>
            </a:r>
          </a:p>
          <a:p>
            <a:pPr marL="457200" lvl="0" indent="-298450" rtl="0">
              <a:spcBef>
                <a:spcPts val="0"/>
              </a:spcBef>
              <a:buSzPct val="100000"/>
              <a:buChar char="●"/>
            </a:pPr>
            <a:r>
              <a:rPr lang="en" sz="1100"/>
              <a:t>non-VXLAN</a:t>
            </a:r>
          </a:p>
          <a:p>
            <a:pPr marL="457200" lvl="0" indent="-298450" rtl="0">
              <a:spcBef>
                <a:spcPts val="0"/>
              </a:spcBef>
              <a:buSzPct val="100000"/>
              <a:buChar char="●"/>
            </a:pPr>
            <a:r>
              <a:rPr lang="en" sz="1100"/>
              <a:t>multi-home pods</a:t>
            </a:r>
          </a:p>
          <a:p>
            <a:pPr marL="457200" lvl="0" indent="-298450" rtl="0">
              <a:spcBef>
                <a:spcPts val="0"/>
              </a:spcBef>
              <a:buSzPct val="100000"/>
              <a:buChar char="●"/>
            </a:pPr>
            <a:r>
              <a:rPr lang="en" sz="1100"/>
              <a:t>kernel modules</a:t>
            </a:r>
          </a:p>
          <a:p>
            <a:pPr marL="457200" lvl="0" indent="-298450" rtl="0">
              <a:spcBef>
                <a:spcPts val="0"/>
              </a:spcBef>
              <a:buSzPct val="100000"/>
              <a:buChar char="●"/>
            </a:pPr>
            <a:r>
              <a:rPr lang="en" sz="1100"/>
              <a:t>hugepages</a:t>
            </a:r>
          </a:p>
          <a:p>
            <a:pPr lvl="0" rtl="0">
              <a:spcBef>
                <a:spcPts val="0"/>
              </a:spcBef>
              <a:buNone/>
            </a:pPr>
            <a:endParaRPr/>
          </a:p>
        </p:txBody>
      </p:sp>
      <p:sp>
        <p:nvSpPr>
          <p:cNvPr id="1335" name="Shape 1335"/>
          <p:cNvSpPr txBox="1"/>
          <p:nvPr/>
        </p:nvSpPr>
        <p:spPr>
          <a:xfrm>
            <a:off x="2282700" y="1599175"/>
            <a:ext cx="1663500" cy="624000"/>
          </a:xfrm>
          <a:prstGeom prst="rect">
            <a:avLst/>
          </a:prstGeom>
          <a:noFill/>
          <a:ln>
            <a:noFill/>
          </a:ln>
        </p:spPr>
        <p:txBody>
          <a:bodyPr lIns="91425" tIns="91425" rIns="91425" bIns="91425" anchor="t" anchorCtr="0">
            <a:noAutofit/>
          </a:bodyPr>
          <a:lstStyle/>
          <a:p>
            <a:pPr marL="457200" lvl="0" indent="-298450" rtl="0">
              <a:spcBef>
                <a:spcPts val="0"/>
              </a:spcBef>
              <a:buSzPct val="100000"/>
              <a:buChar char="●"/>
            </a:pPr>
            <a:r>
              <a:rPr lang="en" sz="1100"/>
              <a:t>classic clusters</a:t>
            </a:r>
          </a:p>
          <a:p>
            <a:pPr marL="457200" lvl="0" indent="-298450" rtl="0">
              <a:spcBef>
                <a:spcPts val="0"/>
              </a:spcBef>
              <a:buSzPct val="100000"/>
              <a:buChar char="●"/>
            </a:pPr>
            <a:r>
              <a:rPr lang="en" sz="1100"/>
              <a:t>storage to instance pairing</a:t>
            </a:r>
          </a:p>
          <a:p>
            <a:pPr marL="457200" lvl="0" indent="-298450" rtl="0">
              <a:spcBef>
                <a:spcPts val="0"/>
              </a:spcBef>
              <a:buSzPct val="100000"/>
              <a:buChar char="●"/>
            </a:pPr>
            <a:r>
              <a:rPr lang="en" sz="1100"/>
              <a:t>local storage</a:t>
            </a:r>
          </a:p>
          <a:p>
            <a:pPr marL="457200" lvl="0" indent="-298450" rtl="0">
              <a:spcBef>
                <a:spcPts val="0"/>
              </a:spcBef>
              <a:buSzPct val="100000"/>
              <a:buChar char="●"/>
            </a:pPr>
            <a:r>
              <a:rPr lang="en" sz="1100"/>
              <a:t>IP/Hostname tolerance</a:t>
            </a:r>
          </a:p>
          <a:p>
            <a:pPr marL="457200" lvl="0" indent="-298450" rtl="0">
              <a:spcBef>
                <a:spcPts val="0"/>
              </a:spcBef>
              <a:buSzPct val="100000"/>
              <a:buChar char="●"/>
            </a:pPr>
            <a:r>
              <a:rPr lang="en" sz="1100"/>
              <a:t>Leader Election</a:t>
            </a:r>
          </a:p>
          <a:p>
            <a:pPr marL="457200" lvl="0" indent="-298450" rtl="0">
              <a:spcBef>
                <a:spcPts val="0"/>
              </a:spcBef>
              <a:buSzPct val="100000"/>
              <a:buChar char="●"/>
            </a:pPr>
            <a:r>
              <a:rPr lang="en" sz="1100"/>
              <a:t>HA Pods</a:t>
            </a:r>
          </a:p>
          <a:p>
            <a:pPr lvl="0" rtl="0">
              <a:spcBef>
                <a:spcPts val="0"/>
              </a:spcBef>
              <a:buNone/>
            </a:pPr>
            <a:endParaRPr/>
          </a:p>
        </p:txBody>
      </p:sp>
      <p:sp>
        <p:nvSpPr>
          <p:cNvPr id="1336" name="Shape 1336"/>
          <p:cNvSpPr txBox="1"/>
          <p:nvPr/>
        </p:nvSpPr>
        <p:spPr>
          <a:xfrm>
            <a:off x="6134550" y="1640300"/>
            <a:ext cx="1932900" cy="624000"/>
          </a:xfrm>
          <a:prstGeom prst="rect">
            <a:avLst/>
          </a:prstGeom>
          <a:noFill/>
          <a:ln>
            <a:noFill/>
          </a:ln>
        </p:spPr>
        <p:txBody>
          <a:bodyPr lIns="91425" tIns="91425" rIns="91425" bIns="91425" anchor="t" anchorCtr="0">
            <a:noAutofit/>
          </a:bodyPr>
          <a:lstStyle/>
          <a:p>
            <a:pPr marL="457200" lvl="0" indent="-298450" rtl="0">
              <a:spcBef>
                <a:spcPts val="0"/>
              </a:spcBef>
              <a:buSzPct val="100000"/>
              <a:buChar char="●"/>
            </a:pPr>
            <a:r>
              <a:rPr lang="en" sz="1100"/>
              <a:t>Service Broker</a:t>
            </a:r>
          </a:p>
          <a:p>
            <a:pPr marL="457200" lvl="0" indent="-298450" rtl="0">
              <a:spcBef>
                <a:spcPts val="0"/>
              </a:spcBef>
              <a:buSzPct val="100000"/>
              <a:buChar char="●"/>
            </a:pPr>
            <a:r>
              <a:rPr lang="en" sz="1100"/>
              <a:t>Metering</a:t>
            </a:r>
          </a:p>
          <a:p>
            <a:pPr marL="457200" lvl="0" indent="-298450" rtl="0">
              <a:spcBef>
                <a:spcPts val="0"/>
              </a:spcBef>
              <a:buSzPct val="100000"/>
              <a:buChar char="●"/>
            </a:pPr>
            <a:r>
              <a:rPr lang="en" sz="1100"/>
              <a:t>Variable Propagation</a:t>
            </a:r>
          </a:p>
          <a:p>
            <a:pPr marL="457200" lvl="0" indent="-298450" rtl="0">
              <a:spcBef>
                <a:spcPts val="0"/>
              </a:spcBef>
              <a:buSzPct val="100000"/>
              <a:buChar char="●"/>
            </a:pPr>
            <a:r>
              <a:rPr lang="en" sz="1100"/>
              <a:t>Service Linking</a:t>
            </a:r>
          </a:p>
          <a:p>
            <a:pPr marL="457200" lvl="0" indent="-298450" rtl="0">
              <a:spcBef>
                <a:spcPts val="0"/>
              </a:spcBef>
              <a:buSzPct val="100000"/>
              <a:buChar char="●"/>
            </a:pPr>
            <a:r>
              <a:rPr lang="en" sz="1100"/>
              <a:t>Service Discovery</a:t>
            </a:r>
          </a:p>
          <a:p>
            <a:pPr marL="457200" lvl="0" indent="-298450" rtl="0">
              <a:spcBef>
                <a:spcPts val="0"/>
              </a:spcBef>
              <a:buSzPct val="100000"/>
              <a:buChar char="●"/>
            </a:pPr>
            <a:r>
              <a:rPr lang="en" sz="1100"/>
              <a:t>Service Permission</a:t>
            </a:r>
          </a:p>
          <a:p>
            <a:pPr lvl="0" rtl="0">
              <a:spcBef>
                <a:spcPts val="0"/>
              </a:spcBef>
              <a:buNone/>
            </a:pPr>
            <a:endParaRPr/>
          </a:p>
        </p:txBody>
      </p:sp>
      <p:sp>
        <p:nvSpPr>
          <p:cNvPr id="1337" name="Shape 1337"/>
          <p:cNvSpPr txBox="1"/>
          <p:nvPr/>
        </p:nvSpPr>
        <p:spPr>
          <a:xfrm>
            <a:off x="323350" y="1640300"/>
            <a:ext cx="2106900" cy="624000"/>
          </a:xfrm>
          <a:prstGeom prst="rect">
            <a:avLst/>
          </a:prstGeom>
          <a:noFill/>
          <a:ln>
            <a:noFill/>
          </a:ln>
        </p:spPr>
        <p:txBody>
          <a:bodyPr lIns="91425" tIns="91425" rIns="91425" bIns="91425" anchor="t" anchorCtr="0">
            <a:noAutofit/>
          </a:bodyPr>
          <a:lstStyle/>
          <a:p>
            <a:pPr marL="457200" lvl="0" indent="-298450" rtl="0">
              <a:spcBef>
                <a:spcPts val="0"/>
              </a:spcBef>
              <a:buSzPct val="100000"/>
              <a:buChar char="●"/>
            </a:pPr>
            <a:r>
              <a:rPr lang="en" sz="1100"/>
              <a:t>Replication Control</a:t>
            </a:r>
          </a:p>
          <a:p>
            <a:pPr marL="457200" lvl="0" indent="-298450" rtl="0">
              <a:spcBef>
                <a:spcPts val="0"/>
              </a:spcBef>
              <a:buSzPct val="100000"/>
              <a:buChar char="●"/>
            </a:pPr>
            <a:r>
              <a:rPr lang="en" sz="1100"/>
              <a:t>PV assignment</a:t>
            </a:r>
          </a:p>
          <a:p>
            <a:pPr marL="457200" lvl="0" indent="-298450" rtl="0">
              <a:spcBef>
                <a:spcPts val="0"/>
              </a:spcBef>
              <a:buSzPct val="100000"/>
              <a:buChar char="●"/>
            </a:pPr>
            <a:r>
              <a:rPr lang="en" sz="1100"/>
              <a:t>Autoscale</a:t>
            </a:r>
          </a:p>
          <a:p>
            <a:pPr marL="457200" lvl="0" indent="-298450" rtl="0">
              <a:spcBef>
                <a:spcPts val="0"/>
              </a:spcBef>
              <a:buSzPct val="100000"/>
              <a:buChar char="●"/>
            </a:pPr>
            <a:r>
              <a:rPr lang="en" sz="1100"/>
              <a:t>DaemonSet</a:t>
            </a:r>
          </a:p>
          <a:p>
            <a:pPr marL="457200" lvl="0" indent="-298450" rtl="0">
              <a:spcBef>
                <a:spcPts val="0"/>
              </a:spcBef>
              <a:buSzPct val="100000"/>
              <a:buChar char="●"/>
            </a:pPr>
            <a:r>
              <a:rPr lang="en" sz="1100"/>
              <a:t>podSpec</a:t>
            </a:r>
          </a:p>
          <a:p>
            <a:pPr marL="457200" lvl="0" indent="-298450" rtl="0">
              <a:spcBef>
                <a:spcPts val="0"/>
              </a:spcBef>
              <a:buSzPct val="100000"/>
              <a:buChar char="●"/>
            </a:pPr>
            <a:r>
              <a:rPr lang="en" sz="1100"/>
              <a:t>Templates</a:t>
            </a:r>
          </a:p>
          <a:p>
            <a:pPr marL="457200" lvl="0" indent="-298450" rtl="0">
              <a:spcBef>
                <a:spcPts val="0"/>
              </a:spcBef>
              <a:buSzPct val="100000"/>
              <a:buChar char="●"/>
            </a:pPr>
            <a:r>
              <a:rPr lang="en" sz="1100"/>
              <a:t>Spring/JDK</a:t>
            </a:r>
          </a:p>
          <a:p>
            <a:pPr marL="457200" lvl="0" indent="-298450" rtl="0">
              <a:spcBef>
                <a:spcPts val="0"/>
              </a:spcBef>
              <a:buSzPct val="100000"/>
              <a:buChar char="●"/>
            </a:pPr>
            <a:r>
              <a:rPr lang="en" sz="1100"/>
              <a:t>Circuit Breaker</a:t>
            </a:r>
          </a:p>
          <a:p>
            <a:pPr marL="457200" lvl="0" indent="-298450" rtl="0">
              <a:spcBef>
                <a:spcPts val="0"/>
              </a:spcBef>
              <a:buSzPct val="100000"/>
              <a:buChar char="●"/>
            </a:pPr>
            <a:r>
              <a:rPr lang="en" sz="1100"/>
              <a:t>Java Platform Classes</a:t>
            </a:r>
          </a:p>
          <a:p>
            <a:pPr lvl="0" rtl="0">
              <a:spcBef>
                <a:spcPts val="0"/>
              </a:spcBef>
              <a:buNone/>
            </a:pPr>
            <a:endParaRPr/>
          </a:p>
        </p:txBody>
      </p:sp>
      <p:sp>
        <p:nvSpPr>
          <p:cNvPr id="1338" name="Shape 1338"/>
          <p:cNvSpPr txBox="1">
            <a:spLocks noGrp="1"/>
          </p:cNvSpPr>
          <p:nvPr>
            <p:ph type="title" idx="4294967295"/>
          </p:nvPr>
        </p:nvSpPr>
        <p:spPr>
          <a:xfrm>
            <a:off x="293175" y="110725"/>
            <a:ext cx="7490700" cy="795300"/>
          </a:xfrm>
          <a:prstGeom prst="rect">
            <a:avLst/>
          </a:prstGeom>
        </p:spPr>
        <p:txBody>
          <a:bodyPr lIns="91425" tIns="91425" rIns="91425" bIns="91425" anchor="b" anchorCtr="0">
            <a:noAutofit/>
          </a:bodyPr>
          <a:lstStyle/>
          <a:p>
            <a:pPr lvl="0" rtl="0">
              <a:lnSpc>
                <a:spcPct val="115000"/>
              </a:lnSpc>
              <a:spcBef>
                <a:spcPts val="0"/>
              </a:spcBef>
              <a:buNone/>
            </a:pPr>
            <a:endParaRPr sz="2100" b="1">
              <a:highlight>
                <a:srgbClr val="FFFFFF"/>
              </a:highlight>
              <a:latin typeface="Arial"/>
              <a:ea typeface="Arial"/>
              <a:cs typeface="Arial"/>
              <a:sym typeface="Arial"/>
            </a:endParaRPr>
          </a:p>
          <a:p>
            <a:pPr lvl="0" rtl="0">
              <a:spcBef>
                <a:spcPts val="0"/>
              </a:spcBef>
              <a:buNone/>
            </a:pPr>
            <a:r>
              <a:rPr lang="en"/>
              <a:t>No Avoiding Diverse Workload Requests</a:t>
            </a:r>
          </a:p>
        </p:txBody>
      </p:sp>
    </p:spTree>
    <p:extLst>
      <p:ext uri="{BB962C8B-B14F-4D97-AF65-F5344CB8AC3E}">
        <p14:creationId xmlns:p14="http://schemas.microsoft.com/office/powerpoint/2010/main" val="4101544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Shape 1375"/>
          <p:cNvSpPr txBox="1"/>
          <p:nvPr/>
        </p:nvSpPr>
        <p:spPr>
          <a:xfrm>
            <a:off x="7083025" y="4693450"/>
            <a:ext cx="6172200" cy="7200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1376" name="Shape 1376"/>
          <p:cNvPicPr preferRelativeResize="0"/>
          <p:nvPr/>
        </p:nvPicPr>
        <p:blipFill>
          <a:blip r:embed="rId3">
            <a:alphaModFix/>
          </a:blip>
          <a:stretch>
            <a:fillRect/>
          </a:stretch>
        </p:blipFill>
        <p:spPr>
          <a:xfrm>
            <a:off x="5200150" y="968100"/>
            <a:ext cx="3261499" cy="2446124"/>
          </a:xfrm>
          <a:prstGeom prst="rect">
            <a:avLst/>
          </a:prstGeom>
          <a:noFill/>
          <a:ln>
            <a:noFill/>
          </a:ln>
        </p:spPr>
      </p:pic>
      <p:sp>
        <p:nvSpPr>
          <p:cNvPr id="1377" name="Shape 1377"/>
          <p:cNvSpPr txBox="1">
            <a:spLocks noGrp="1"/>
          </p:cNvSpPr>
          <p:nvPr>
            <p:ph type="title"/>
          </p:nvPr>
        </p:nvSpPr>
        <p:spPr>
          <a:xfrm>
            <a:off x="311700" y="196850"/>
            <a:ext cx="3852600" cy="572700"/>
          </a:xfrm>
          <a:prstGeom prst="rect">
            <a:avLst/>
          </a:prstGeom>
          <a:solidFill>
            <a:srgbClr val="BF9000"/>
          </a:solidFill>
        </p:spPr>
        <p:txBody>
          <a:bodyPr lIns="91425" tIns="91425" rIns="91425" bIns="91425" anchor="t" anchorCtr="0">
            <a:noAutofit/>
          </a:bodyPr>
          <a:lstStyle/>
          <a:p>
            <a:pPr lvl="0" algn="ctr" rtl="0">
              <a:spcBef>
                <a:spcPts val="0"/>
              </a:spcBef>
              <a:buNone/>
            </a:pPr>
            <a:r>
              <a:rPr lang="en" sz="2400" b="1">
                <a:solidFill>
                  <a:schemeClr val="lt1"/>
                </a:solidFill>
                <a:latin typeface="Proxima Nova"/>
                <a:ea typeface="Proxima Nova"/>
                <a:cs typeface="Proxima Nova"/>
                <a:sym typeface="Proxima Nova"/>
              </a:rPr>
              <a:t>E2E Provider Integration</a:t>
            </a:r>
          </a:p>
        </p:txBody>
      </p:sp>
      <p:graphicFrame>
        <p:nvGraphicFramePr>
          <p:cNvPr id="1378" name="Shape 1378"/>
          <p:cNvGraphicFramePr/>
          <p:nvPr/>
        </p:nvGraphicFramePr>
        <p:xfrm>
          <a:off x="52825" y="1188570"/>
          <a:ext cx="4700525" cy="3211905"/>
        </p:xfrm>
        <a:graphic>
          <a:graphicData uri="http://schemas.openxmlformats.org/drawingml/2006/table">
            <a:tbl>
              <a:tblPr>
                <a:noFill/>
              </a:tblPr>
              <a:tblGrid>
                <a:gridCol w="924825">
                  <a:extLst>
                    <a:ext uri="{9D8B030D-6E8A-4147-A177-3AD203B41FA5}">
                      <a16:colId xmlns:a16="http://schemas.microsoft.com/office/drawing/2014/main" val="20000"/>
                    </a:ext>
                  </a:extLst>
                </a:gridCol>
                <a:gridCol w="950025">
                  <a:extLst>
                    <a:ext uri="{9D8B030D-6E8A-4147-A177-3AD203B41FA5}">
                      <a16:colId xmlns:a16="http://schemas.microsoft.com/office/drawing/2014/main" val="20001"/>
                    </a:ext>
                  </a:extLst>
                </a:gridCol>
                <a:gridCol w="945475">
                  <a:extLst>
                    <a:ext uri="{9D8B030D-6E8A-4147-A177-3AD203B41FA5}">
                      <a16:colId xmlns:a16="http://schemas.microsoft.com/office/drawing/2014/main" val="20002"/>
                    </a:ext>
                  </a:extLst>
                </a:gridCol>
                <a:gridCol w="940100">
                  <a:extLst>
                    <a:ext uri="{9D8B030D-6E8A-4147-A177-3AD203B41FA5}">
                      <a16:colId xmlns:a16="http://schemas.microsoft.com/office/drawing/2014/main" val="20003"/>
                    </a:ext>
                  </a:extLst>
                </a:gridCol>
                <a:gridCol w="940100">
                  <a:extLst>
                    <a:ext uri="{9D8B030D-6E8A-4147-A177-3AD203B41FA5}">
                      <a16:colId xmlns:a16="http://schemas.microsoft.com/office/drawing/2014/main" val="20004"/>
                    </a:ext>
                  </a:extLst>
                </a:gridCol>
              </a:tblGrid>
              <a:tr h="592875">
                <a:tc rowSpan="2">
                  <a:txBody>
                    <a:bodyPr/>
                    <a:lstStyle/>
                    <a:p>
                      <a:pPr lvl="0" algn="ctr" rtl="0">
                        <a:spcBef>
                          <a:spcPts val="0"/>
                        </a:spcBef>
                        <a:buNone/>
                      </a:pPr>
                      <a:endParaRPr>
                        <a:latin typeface="Proxima Nova"/>
                        <a:ea typeface="Proxima Nova"/>
                        <a:cs typeface="Proxima Nova"/>
                        <a:sym typeface="Proxima Nova"/>
                      </a:endParaRPr>
                    </a:p>
                  </a:txBody>
                  <a:tcPr marL="91425" marR="91425" marT="91425" marB="91425"/>
                </a:tc>
                <a:tc gridSpan="4">
                  <a:txBody>
                    <a:bodyPr/>
                    <a:lstStyle/>
                    <a:p>
                      <a:pPr lvl="0" algn="ctr" rtl="0">
                        <a:spcBef>
                          <a:spcPts val="0"/>
                        </a:spcBef>
                        <a:buNone/>
                      </a:pPr>
                      <a:r>
                        <a:rPr lang="en">
                          <a:latin typeface="Proxima Nova"/>
                          <a:ea typeface="Proxima Nova"/>
                          <a:cs typeface="Proxima Nova"/>
                          <a:sym typeface="Proxima Nova"/>
                        </a:rPr>
                        <a:t>OpenShift Container Platform</a:t>
                      </a:r>
                    </a:p>
                    <a:p>
                      <a:pPr lvl="0" algn="ctr" rtl="0">
                        <a:spcBef>
                          <a:spcPts val="0"/>
                        </a:spcBef>
                        <a:buNone/>
                      </a:pPr>
                      <a:r>
                        <a:rPr lang="en">
                          <a:latin typeface="Proxima Nova"/>
                          <a:ea typeface="Proxima Nova"/>
                          <a:cs typeface="Proxima Nova"/>
                          <a:sym typeface="Proxima Nova"/>
                        </a:rPr>
                        <a:t>(ocp-supplemental = 2-4 wks after GA)</a:t>
                      </a: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7925">
                <a:tc vMerge="1">
                  <a:txBody>
                    <a:bodyPr/>
                    <a:lstStyle/>
                    <a:p>
                      <a:endParaRPr lang="en-US"/>
                    </a:p>
                  </a:txBody>
                  <a:tcPr/>
                </a:tc>
                <a:tc>
                  <a:txBody>
                    <a:bodyPr/>
                    <a:lstStyle/>
                    <a:p>
                      <a:pPr lvl="0" algn="ctr" rtl="0">
                        <a:spcBef>
                          <a:spcPts val="0"/>
                        </a:spcBef>
                        <a:buNone/>
                      </a:pPr>
                      <a:r>
                        <a:rPr lang="en" b="1">
                          <a:latin typeface="Proxima Nova"/>
                          <a:ea typeface="Proxima Nova"/>
                          <a:cs typeface="Proxima Nova"/>
                          <a:sym typeface="Proxima Nova"/>
                        </a:rPr>
                        <a:t>3.5-ocps</a:t>
                      </a:r>
                    </a:p>
                  </a:txBody>
                  <a:tcPr marL="91425" marR="91425" marT="91425" marB="91425"/>
                </a:tc>
                <a:tc>
                  <a:txBody>
                    <a:bodyPr/>
                    <a:lstStyle/>
                    <a:p>
                      <a:pPr lvl="0" algn="ctr" rtl="0">
                        <a:spcBef>
                          <a:spcPts val="0"/>
                        </a:spcBef>
                        <a:buNone/>
                      </a:pPr>
                      <a:r>
                        <a:rPr lang="en" b="1">
                          <a:latin typeface="Proxima Nova"/>
                          <a:ea typeface="Proxima Nova"/>
                          <a:cs typeface="Proxima Nova"/>
                          <a:sym typeface="Proxima Nova"/>
                        </a:rPr>
                        <a:t>3.6-ocps</a:t>
                      </a:r>
                    </a:p>
                  </a:txBody>
                  <a:tcPr marL="91425" marR="91425" marT="91425" marB="91425"/>
                </a:tc>
                <a:tc>
                  <a:txBody>
                    <a:bodyPr/>
                    <a:lstStyle/>
                    <a:p>
                      <a:pPr lvl="0" algn="ctr" rtl="0">
                        <a:spcBef>
                          <a:spcPts val="0"/>
                        </a:spcBef>
                        <a:buNone/>
                      </a:pPr>
                      <a:r>
                        <a:rPr lang="en" b="1">
                          <a:latin typeface="Proxima Nova"/>
                          <a:ea typeface="Proxima Nova"/>
                          <a:cs typeface="Proxima Nova"/>
                          <a:sym typeface="Proxima Nova"/>
                        </a:rPr>
                        <a:t>3.7-ocps</a:t>
                      </a:r>
                    </a:p>
                  </a:txBody>
                  <a:tcPr marL="91425" marR="91425" marT="91425" marB="91425"/>
                </a:tc>
                <a:tc>
                  <a:txBody>
                    <a:bodyPr/>
                    <a:lstStyle/>
                    <a:p>
                      <a:pPr lvl="0" algn="ctr" rtl="0">
                        <a:spcBef>
                          <a:spcPts val="0"/>
                        </a:spcBef>
                        <a:buNone/>
                      </a:pPr>
                      <a:r>
                        <a:rPr lang="en" b="1">
                          <a:latin typeface="Proxima Nova"/>
                          <a:ea typeface="Proxima Nova"/>
                          <a:cs typeface="Proxima Nova"/>
                          <a:sym typeface="Proxima Nova"/>
                        </a:rPr>
                        <a:t>3.8-ocps</a:t>
                      </a:r>
                    </a:p>
                  </a:txBody>
                  <a:tcPr marL="91425" marR="91425" marT="91425" marB="91425"/>
                </a:tc>
                <a:extLst>
                  <a:ext uri="{0D108BD9-81ED-4DB2-BD59-A6C34878D82A}">
                    <a16:rowId xmlns:a16="http://schemas.microsoft.com/office/drawing/2014/main" val="10001"/>
                  </a:ext>
                </a:extLst>
              </a:tr>
              <a:tr h="386500">
                <a:tc>
                  <a:txBody>
                    <a:bodyPr/>
                    <a:lstStyle/>
                    <a:p>
                      <a:pPr lvl="0" rtl="0">
                        <a:spcBef>
                          <a:spcPts val="0"/>
                        </a:spcBef>
                        <a:buNone/>
                      </a:pPr>
                      <a:r>
                        <a:rPr lang="en" b="1">
                          <a:latin typeface="Proxima Nova"/>
                          <a:ea typeface="Proxima Nova"/>
                          <a:cs typeface="Proxima Nova"/>
                          <a:sym typeface="Proxima Nova"/>
                        </a:rPr>
                        <a:t>AWS</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3.5</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3.6</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3.8</a:t>
                      </a:r>
                    </a:p>
                  </a:txBody>
                  <a:tcPr marL="91425" marR="91425" marT="91425" marB="91425"/>
                </a:tc>
                <a:extLst>
                  <a:ext uri="{0D108BD9-81ED-4DB2-BD59-A6C34878D82A}">
                    <a16:rowId xmlns:a16="http://schemas.microsoft.com/office/drawing/2014/main" val="10002"/>
                  </a:ext>
                </a:extLst>
              </a:tr>
              <a:tr h="386500">
                <a:tc>
                  <a:txBody>
                    <a:bodyPr/>
                    <a:lstStyle/>
                    <a:p>
                      <a:pPr lvl="0" rtl="0">
                        <a:spcBef>
                          <a:spcPts val="0"/>
                        </a:spcBef>
                        <a:buNone/>
                      </a:pPr>
                      <a:r>
                        <a:rPr lang="en" b="1">
                          <a:latin typeface="Proxima Nova"/>
                          <a:ea typeface="Proxima Nova"/>
                          <a:cs typeface="Proxima Nova"/>
                          <a:sym typeface="Proxima Nova"/>
                        </a:rPr>
                        <a:t>GCE</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3.5</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3.6</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3.8</a:t>
                      </a:r>
                    </a:p>
                  </a:txBody>
                  <a:tcPr marL="91425" marR="91425" marT="91425" marB="91425"/>
                </a:tc>
                <a:extLst>
                  <a:ext uri="{0D108BD9-81ED-4DB2-BD59-A6C34878D82A}">
                    <a16:rowId xmlns:a16="http://schemas.microsoft.com/office/drawing/2014/main" val="10003"/>
                  </a:ext>
                </a:extLst>
              </a:tr>
              <a:tr h="386500">
                <a:tc>
                  <a:txBody>
                    <a:bodyPr/>
                    <a:lstStyle/>
                    <a:p>
                      <a:pPr lvl="0" rtl="0">
                        <a:spcBef>
                          <a:spcPts val="0"/>
                        </a:spcBef>
                        <a:buNone/>
                      </a:pPr>
                      <a:r>
                        <a:rPr lang="en" b="1">
                          <a:latin typeface="Proxima Nova"/>
                          <a:ea typeface="Proxima Nova"/>
                          <a:cs typeface="Proxima Nova"/>
                          <a:sym typeface="Proxima Nova"/>
                        </a:rPr>
                        <a:t>VMware</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3.5</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3.6</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3.8</a:t>
                      </a:r>
                    </a:p>
                  </a:txBody>
                  <a:tcPr marL="91425" marR="91425" marT="91425" marB="91425"/>
                </a:tc>
                <a:extLst>
                  <a:ext uri="{0D108BD9-81ED-4DB2-BD59-A6C34878D82A}">
                    <a16:rowId xmlns:a16="http://schemas.microsoft.com/office/drawing/2014/main" val="10004"/>
                  </a:ext>
                </a:extLst>
              </a:tr>
              <a:tr h="386500">
                <a:tc>
                  <a:txBody>
                    <a:bodyPr/>
                    <a:lstStyle/>
                    <a:p>
                      <a:pPr lvl="0" rtl="0">
                        <a:spcBef>
                          <a:spcPts val="0"/>
                        </a:spcBef>
                        <a:buNone/>
                      </a:pPr>
                      <a:r>
                        <a:rPr lang="en" b="1">
                          <a:latin typeface="Proxima Nova"/>
                          <a:ea typeface="Proxima Nova"/>
                          <a:cs typeface="Proxima Nova"/>
                          <a:sym typeface="Proxima Nova"/>
                        </a:rPr>
                        <a:t>Azure</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3.5</a:t>
                      </a:r>
                      <a:r>
                        <a:rPr lang="en" baseline="30000">
                          <a:latin typeface="Proxima Nova"/>
                          <a:ea typeface="Proxima Nova"/>
                          <a:cs typeface="Proxima Nova"/>
                          <a:sym typeface="Proxima Nova"/>
                        </a:rPr>
                        <a:t>1</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3.6</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3.8</a:t>
                      </a:r>
                    </a:p>
                  </a:txBody>
                  <a:tcPr marL="91425" marR="91425" marT="91425" marB="91425"/>
                </a:tc>
                <a:extLst>
                  <a:ext uri="{0D108BD9-81ED-4DB2-BD59-A6C34878D82A}">
                    <a16:rowId xmlns:a16="http://schemas.microsoft.com/office/drawing/2014/main" val="10005"/>
                  </a:ext>
                </a:extLst>
              </a:tr>
              <a:tr h="592875">
                <a:tc>
                  <a:txBody>
                    <a:bodyPr/>
                    <a:lstStyle/>
                    <a:p>
                      <a:pPr lvl="0" rtl="0">
                        <a:spcBef>
                          <a:spcPts val="0"/>
                        </a:spcBef>
                        <a:buNone/>
                      </a:pPr>
                      <a:r>
                        <a:rPr lang="en" b="1">
                          <a:latin typeface="Proxima Nova"/>
                          <a:ea typeface="Proxima Nova"/>
                          <a:cs typeface="Proxima Nova"/>
                          <a:sym typeface="Proxima Nova"/>
                        </a:rPr>
                        <a:t>OSP</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3.4 (3.5</a:t>
                      </a:r>
                      <a:r>
                        <a:rPr lang="en" baseline="30000">
                          <a:latin typeface="Proxima Nova"/>
                          <a:ea typeface="Proxima Nova"/>
                          <a:cs typeface="Proxima Nova"/>
                          <a:sym typeface="Proxima Nova"/>
                        </a:rPr>
                        <a:t>1</a:t>
                      </a:r>
                      <a:r>
                        <a:rPr lang="en">
                          <a:latin typeface="Proxima Nova"/>
                          <a:ea typeface="Proxima Nova"/>
                          <a:cs typeface="Proxima Nova"/>
                          <a:sym typeface="Proxima Nova"/>
                        </a:rPr>
                        <a:t>) on 10</a:t>
                      </a:r>
                    </a:p>
                  </a:txBody>
                  <a:tcPr marL="91425" marR="91425" marT="91425" marB="91425"/>
                </a:tc>
                <a:tc>
                  <a:txBody>
                    <a:bodyPr/>
                    <a:lstStyle/>
                    <a:p>
                      <a:pPr lvl="0" rtl="0">
                        <a:spcBef>
                          <a:spcPts val="0"/>
                        </a:spcBef>
                        <a:buNone/>
                      </a:pPr>
                      <a:r>
                        <a:rPr lang="en" sz="1200">
                          <a:latin typeface="Proxima Nova"/>
                          <a:ea typeface="Proxima Nova"/>
                          <a:cs typeface="Proxima Nova"/>
                          <a:sym typeface="Proxima Nova"/>
                        </a:rPr>
                        <a:t>Upgrade Scenarios</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3.6 on 11</a:t>
                      </a:r>
                    </a:p>
                  </a:txBody>
                  <a:tcPr marL="91425" marR="91425" marT="91425" marB="91425"/>
                </a:tc>
                <a:tc>
                  <a:txBody>
                    <a:bodyPr/>
                    <a:lstStyle/>
                    <a:p>
                      <a:pPr lvl="0" rtl="0">
                        <a:spcBef>
                          <a:spcPts val="0"/>
                        </a:spcBef>
                        <a:buNone/>
                      </a:pPr>
                      <a:r>
                        <a:rPr lang="en">
                          <a:latin typeface="Proxima Nova"/>
                          <a:ea typeface="Proxima Nova"/>
                          <a:cs typeface="Proxima Nova"/>
                          <a:sym typeface="Proxima Nova"/>
                        </a:rPr>
                        <a:t>3.7 on 11</a:t>
                      </a:r>
                    </a:p>
                  </a:txBody>
                  <a:tcPr marL="91425" marR="91425" marT="91425" marB="91425"/>
                </a:tc>
                <a:extLst>
                  <a:ext uri="{0D108BD9-81ED-4DB2-BD59-A6C34878D82A}">
                    <a16:rowId xmlns:a16="http://schemas.microsoft.com/office/drawing/2014/main" val="10006"/>
                  </a:ext>
                </a:extLst>
              </a:tr>
            </a:tbl>
          </a:graphicData>
        </a:graphic>
      </p:graphicFrame>
      <p:sp>
        <p:nvSpPr>
          <p:cNvPr id="1379" name="Shape 1379"/>
          <p:cNvSpPr txBox="1"/>
          <p:nvPr/>
        </p:nvSpPr>
        <p:spPr>
          <a:xfrm>
            <a:off x="40725" y="4372625"/>
            <a:ext cx="1521900" cy="341100"/>
          </a:xfrm>
          <a:prstGeom prst="rect">
            <a:avLst/>
          </a:prstGeom>
          <a:noFill/>
          <a:ln>
            <a:noFill/>
          </a:ln>
        </p:spPr>
        <p:txBody>
          <a:bodyPr lIns="91425" tIns="91425" rIns="91425" bIns="91425" anchor="t" anchorCtr="0">
            <a:noAutofit/>
          </a:bodyPr>
          <a:lstStyle/>
          <a:p>
            <a:pPr lvl="0" rtl="0">
              <a:spcBef>
                <a:spcPts val="0"/>
              </a:spcBef>
              <a:buNone/>
            </a:pPr>
            <a:r>
              <a:rPr lang="en" sz="1200" baseline="30000">
                <a:latin typeface="Proxima Nova"/>
                <a:ea typeface="Proxima Nova"/>
                <a:cs typeface="Proxima Nova"/>
                <a:sym typeface="Proxima Nova"/>
              </a:rPr>
              <a:t>1</a:t>
            </a:r>
            <a:r>
              <a:rPr lang="en" sz="1200">
                <a:latin typeface="Proxima Nova"/>
                <a:ea typeface="Proxima Nova"/>
                <a:cs typeface="Proxima Nova"/>
                <a:sym typeface="Proxima Nova"/>
              </a:rPr>
              <a:t>Currently in review</a:t>
            </a:r>
          </a:p>
        </p:txBody>
      </p:sp>
      <p:sp>
        <p:nvSpPr>
          <p:cNvPr id="1380" name="Shape 1380"/>
          <p:cNvSpPr txBox="1"/>
          <p:nvPr/>
        </p:nvSpPr>
        <p:spPr>
          <a:xfrm>
            <a:off x="4271475" y="103975"/>
            <a:ext cx="4291800" cy="778200"/>
          </a:xfrm>
          <a:prstGeom prst="rect">
            <a:avLst/>
          </a:prstGeom>
          <a:noFill/>
          <a:ln>
            <a:noFill/>
          </a:ln>
        </p:spPr>
        <p:txBody>
          <a:bodyPr lIns="91425" tIns="91425" rIns="91425" bIns="91425" anchor="t" anchorCtr="0">
            <a:noAutofit/>
          </a:bodyPr>
          <a:lstStyle/>
          <a:p>
            <a:pPr lvl="0" rtl="0">
              <a:spcBef>
                <a:spcPts val="0"/>
              </a:spcBef>
              <a:buNone/>
            </a:pPr>
            <a:r>
              <a:rPr lang="en" sz="1800" b="1">
                <a:latin typeface="Proxima Nova"/>
                <a:ea typeface="Proxima Nova"/>
                <a:cs typeface="Proxima Nova"/>
                <a:sym typeface="Proxima Nova"/>
              </a:rPr>
              <a:t>Reference Architecture</a:t>
            </a:r>
          </a:p>
          <a:p>
            <a:pPr lvl="0" rtl="0">
              <a:spcBef>
                <a:spcPts val="0"/>
              </a:spcBef>
              <a:buNone/>
            </a:pPr>
            <a:r>
              <a:rPr lang="en" sz="1800" b="1">
                <a:latin typeface="Proxima Nova"/>
                <a:ea typeface="Proxima Nova"/>
                <a:cs typeface="Proxima Nova"/>
                <a:sym typeface="Proxima Nova"/>
              </a:rPr>
              <a:t>Implementation Guides</a:t>
            </a:r>
          </a:p>
        </p:txBody>
      </p:sp>
      <p:sp>
        <p:nvSpPr>
          <p:cNvPr id="1381" name="Shape 1381"/>
          <p:cNvSpPr txBox="1"/>
          <p:nvPr/>
        </p:nvSpPr>
        <p:spPr>
          <a:xfrm>
            <a:off x="5307900" y="3591100"/>
            <a:ext cx="1020300" cy="953400"/>
          </a:xfrm>
          <a:prstGeom prst="rect">
            <a:avLst/>
          </a:prstGeom>
          <a:noFill/>
          <a:ln>
            <a:noFill/>
          </a:ln>
        </p:spPr>
        <p:txBody>
          <a:bodyPr lIns="91425" tIns="91425" rIns="91425" bIns="91425" anchor="t" anchorCtr="0">
            <a:noAutofit/>
          </a:bodyPr>
          <a:lstStyle/>
          <a:p>
            <a:pPr lvl="0" algn="ctr">
              <a:spcBef>
                <a:spcPts val="0"/>
              </a:spcBef>
              <a:buNone/>
            </a:pPr>
            <a:r>
              <a:rPr lang="en" b="1">
                <a:latin typeface="Proxima Nova"/>
                <a:ea typeface="Proxima Nova"/>
                <a:cs typeface="Proxima Nova"/>
                <a:sym typeface="Proxima Nova"/>
              </a:rPr>
              <a:t>Available in multiple formats</a:t>
            </a:r>
          </a:p>
          <a:p>
            <a:pPr lvl="0" algn="ctr">
              <a:spcBef>
                <a:spcPts val="0"/>
              </a:spcBef>
              <a:buNone/>
            </a:pPr>
            <a:endParaRPr/>
          </a:p>
        </p:txBody>
      </p:sp>
      <p:pic>
        <p:nvPicPr>
          <p:cNvPr id="1382" name="Shape 1382"/>
          <p:cNvPicPr preferRelativeResize="0"/>
          <p:nvPr/>
        </p:nvPicPr>
        <p:blipFill>
          <a:blip r:embed="rId4">
            <a:alphaModFix/>
          </a:blip>
          <a:stretch>
            <a:fillRect/>
          </a:stretch>
        </p:blipFill>
        <p:spPr>
          <a:xfrm>
            <a:off x="6392576" y="3153275"/>
            <a:ext cx="2069074" cy="1475109"/>
          </a:xfrm>
          <a:prstGeom prst="rect">
            <a:avLst/>
          </a:prstGeom>
          <a:noFill/>
          <a:ln>
            <a:noFill/>
          </a:ln>
        </p:spPr>
      </p:pic>
      <p:sp>
        <p:nvSpPr>
          <p:cNvPr id="1383" name="Shape 1383"/>
          <p:cNvSpPr/>
          <p:nvPr/>
        </p:nvSpPr>
        <p:spPr>
          <a:xfrm>
            <a:off x="6392425" y="3162950"/>
            <a:ext cx="2069100" cy="1475100"/>
          </a:xfrm>
          <a:prstGeom prst="rect">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84" name="Shape 1384"/>
          <p:cNvPicPr preferRelativeResize="0"/>
          <p:nvPr/>
        </p:nvPicPr>
        <p:blipFill>
          <a:blip r:embed="rId5">
            <a:alphaModFix/>
          </a:blip>
          <a:stretch>
            <a:fillRect/>
          </a:stretch>
        </p:blipFill>
        <p:spPr>
          <a:xfrm>
            <a:off x="7321724" y="277875"/>
            <a:ext cx="466247" cy="466250"/>
          </a:xfrm>
          <a:prstGeom prst="rect">
            <a:avLst/>
          </a:prstGeom>
          <a:noFill/>
          <a:ln>
            <a:noFill/>
          </a:ln>
        </p:spPr>
      </p:pic>
      <p:pic>
        <p:nvPicPr>
          <p:cNvPr id="1385" name="Shape 1385"/>
          <p:cNvPicPr preferRelativeResize="0"/>
          <p:nvPr/>
        </p:nvPicPr>
        <p:blipFill>
          <a:blip r:embed="rId6">
            <a:alphaModFix/>
          </a:blip>
          <a:stretch>
            <a:fillRect/>
          </a:stretch>
        </p:blipFill>
        <p:spPr>
          <a:xfrm>
            <a:off x="7767197" y="340504"/>
            <a:ext cx="515343" cy="340991"/>
          </a:xfrm>
          <a:prstGeom prst="rect">
            <a:avLst/>
          </a:prstGeom>
          <a:noFill/>
          <a:ln>
            <a:noFill/>
          </a:ln>
        </p:spPr>
      </p:pic>
      <p:pic>
        <p:nvPicPr>
          <p:cNvPr id="1386" name="Shape 1386"/>
          <p:cNvPicPr preferRelativeResize="0"/>
          <p:nvPr/>
        </p:nvPicPr>
        <p:blipFill>
          <a:blip r:embed="rId7">
            <a:alphaModFix/>
          </a:blip>
          <a:stretch>
            <a:fillRect/>
          </a:stretch>
        </p:blipFill>
        <p:spPr>
          <a:xfrm>
            <a:off x="8340595" y="340503"/>
            <a:ext cx="340990" cy="340991"/>
          </a:xfrm>
          <a:prstGeom prst="rect">
            <a:avLst/>
          </a:prstGeom>
          <a:noFill/>
          <a:ln>
            <a:noFill/>
          </a:ln>
        </p:spPr>
      </p:pic>
      <p:pic>
        <p:nvPicPr>
          <p:cNvPr id="1387" name="Shape 1387"/>
          <p:cNvPicPr preferRelativeResize="0"/>
          <p:nvPr/>
        </p:nvPicPr>
        <p:blipFill>
          <a:blip r:embed="rId8">
            <a:alphaModFix/>
          </a:blip>
          <a:stretch>
            <a:fillRect/>
          </a:stretch>
        </p:blipFill>
        <p:spPr>
          <a:xfrm>
            <a:off x="8733134" y="340503"/>
            <a:ext cx="340990" cy="340992"/>
          </a:xfrm>
          <a:prstGeom prst="rect">
            <a:avLst/>
          </a:prstGeom>
          <a:noFill/>
          <a:ln>
            <a:noFill/>
          </a:ln>
        </p:spPr>
      </p:pic>
      <p:pic>
        <p:nvPicPr>
          <p:cNvPr id="1388" name="Shape 1388"/>
          <p:cNvPicPr preferRelativeResize="0"/>
          <p:nvPr/>
        </p:nvPicPr>
        <p:blipFill>
          <a:blip r:embed="rId9">
            <a:alphaModFix/>
          </a:blip>
          <a:stretch>
            <a:fillRect/>
          </a:stretch>
        </p:blipFill>
        <p:spPr>
          <a:xfrm>
            <a:off x="6971150" y="311366"/>
            <a:ext cx="404604" cy="399252"/>
          </a:xfrm>
          <a:prstGeom prst="rect">
            <a:avLst/>
          </a:prstGeom>
          <a:noFill/>
          <a:ln>
            <a:noFill/>
          </a:ln>
        </p:spPr>
      </p:pic>
      <p:sp>
        <p:nvSpPr>
          <p:cNvPr id="1389" name="Shape 1389"/>
          <p:cNvSpPr/>
          <p:nvPr/>
        </p:nvSpPr>
        <p:spPr>
          <a:xfrm>
            <a:off x="5276525" y="3251649"/>
            <a:ext cx="1115909" cy="399276"/>
          </a:xfrm>
          <a:prstGeom prst="irregularSeal2">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800" b="1"/>
              <a:t>NEW</a:t>
            </a:r>
          </a:p>
        </p:txBody>
      </p:sp>
    </p:spTree>
    <p:extLst>
      <p:ext uri="{BB962C8B-B14F-4D97-AF65-F5344CB8AC3E}">
        <p14:creationId xmlns:p14="http://schemas.microsoft.com/office/powerpoint/2010/main" val="1778971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183250" y="113525"/>
            <a:ext cx="4500300" cy="572700"/>
          </a:xfrm>
          <a:prstGeom prst="rect">
            <a:avLst/>
          </a:prstGeom>
        </p:spPr>
        <p:txBody>
          <a:bodyPr lIns="91425" tIns="91425" rIns="91425" bIns="91425" anchor="b" anchorCtr="0">
            <a:noAutofit/>
          </a:bodyPr>
          <a:lstStyle/>
          <a:p>
            <a:pPr lvl="0" rtl="0">
              <a:spcBef>
                <a:spcPts val="0"/>
              </a:spcBef>
              <a:buNone/>
            </a:pPr>
            <a:r>
              <a:rPr lang="en" b="1">
                <a:latin typeface="Proxima Nova"/>
                <a:ea typeface="Proxima Nova"/>
                <a:cs typeface="Proxima Nova"/>
                <a:sym typeface="Proxima Nova"/>
              </a:rPr>
              <a:t>Service Broker</a:t>
            </a:r>
          </a:p>
        </p:txBody>
      </p:sp>
      <p:sp>
        <p:nvSpPr>
          <p:cNvPr id="1565" name="Shape 1565"/>
          <p:cNvSpPr txBox="1"/>
          <p:nvPr/>
        </p:nvSpPr>
        <p:spPr>
          <a:xfrm>
            <a:off x="1784574" y="3710209"/>
            <a:ext cx="6021600" cy="340422"/>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dirty="0">
              <a:solidFill>
                <a:schemeClr val="dk1"/>
              </a:solidFill>
            </a:endParaRPr>
          </a:p>
          <a:p>
            <a:pPr lvl="0" rtl="0">
              <a:spcBef>
                <a:spcPts val="0"/>
              </a:spcBef>
              <a:buClr>
                <a:schemeClr val="dk1"/>
              </a:buClr>
              <a:buSzPct val="45833"/>
              <a:buFont typeface="Arial"/>
              <a:buNone/>
            </a:pPr>
            <a:r>
              <a:rPr lang="en" sz="2400" u="sng" dirty="0">
                <a:solidFill>
                  <a:srgbClr val="1155CC"/>
                </a:solidFill>
                <a:highlight>
                  <a:srgbClr val="FFFFFF"/>
                </a:highlight>
                <a:hlinkClick r:id="rId3"/>
              </a:rPr>
              <a:t>github.com/servicebroker/servicebroker</a:t>
            </a:r>
          </a:p>
        </p:txBody>
      </p:sp>
      <p:sp>
        <p:nvSpPr>
          <p:cNvPr id="1566" name="Shape 1566"/>
          <p:cNvSpPr txBox="1">
            <a:spLocks noGrp="1"/>
          </p:cNvSpPr>
          <p:nvPr>
            <p:ph type="body" idx="1"/>
          </p:nvPr>
        </p:nvSpPr>
        <p:spPr>
          <a:xfrm>
            <a:off x="3982425" y="1281450"/>
            <a:ext cx="4742400" cy="2670000"/>
          </a:xfrm>
          <a:prstGeom prst="rect">
            <a:avLst/>
          </a:prstGeom>
        </p:spPr>
        <p:txBody>
          <a:bodyPr lIns="91425" tIns="91425" rIns="91425" bIns="91425" anchor="t" anchorCtr="0">
            <a:noAutofit/>
          </a:bodyPr>
          <a:lstStyle/>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General Service Broker API</a:t>
            </a:r>
          </a:p>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Service Parameterization</a:t>
            </a:r>
          </a:p>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Generalization and Removal of Cloud Foundry Requirements</a:t>
            </a:r>
          </a:p>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Binding Semantics</a:t>
            </a:r>
          </a:p>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AUTH</a:t>
            </a:r>
          </a:p>
          <a:p>
            <a:pPr marL="457200" lvl="0" indent="-228600" rtl="0">
              <a:spcBef>
                <a:spcPts val="0"/>
              </a:spcBef>
              <a:buClr>
                <a:srgbClr val="000000"/>
              </a:buClr>
              <a:buFont typeface="Proxima Nova"/>
            </a:pPr>
            <a:r>
              <a:rPr lang="en">
                <a:solidFill>
                  <a:srgbClr val="000000"/>
                </a:solidFill>
                <a:latin typeface="Proxima Nova"/>
                <a:ea typeface="Proxima Nova"/>
                <a:cs typeface="Proxima Nova"/>
                <a:sym typeface="Proxima Nova"/>
              </a:rPr>
              <a:t>Foundation for Service Catalog + Marketplace</a:t>
            </a:r>
          </a:p>
        </p:txBody>
      </p:sp>
      <p:pic>
        <p:nvPicPr>
          <p:cNvPr id="1567" name="Shape 1567" descr="DeisLogo.png"/>
          <p:cNvPicPr preferRelativeResize="0"/>
          <p:nvPr/>
        </p:nvPicPr>
        <p:blipFill>
          <a:blip r:embed="rId4">
            <a:alphaModFix/>
          </a:blip>
          <a:stretch>
            <a:fillRect/>
          </a:stretch>
        </p:blipFill>
        <p:spPr>
          <a:xfrm>
            <a:off x="413950" y="3030958"/>
            <a:ext cx="1370624" cy="403874"/>
          </a:xfrm>
          <a:prstGeom prst="rect">
            <a:avLst/>
          </a:prstGeom>
          <a:noFill/>
          <a:ln>
            <a:noFill/>
          </a:ln>
        </p:spPr>
      </p:pic>
      <p:pic>
        <p:nvPicPr>
          <p:cNvPr id="1568" name="Shape 1568" descr="1448970954_google.png"/>
          <p:cNvPicPr preferRelativeResize="0"/>
          <p:nvPr/>
        </p:nvPicPr>
        <p:blipFill rotWithShape="1">
          <a:blip r:embed="rId5">
            <a:alphaModFix/>
          </a:blip>
          <a:srcRect t="27605" b="30718"/>
          <a:stretch/>
        </p:blipFill>
        <p:spPr>
          <a:xfrm>
            <a:off x="163050" y="2181625"/>
            <a:ext cx="1872425" cy="572700"/>
          </a:xfrm>
          <a:prstGeom prst="rect">
            <a:avLst/>
          </a:prstGeom>
          <a:noFill/>
          <a:ln>
            <a:noFill/>
          </a:ln>
        </p:spPr>
      </p:pic>
      <p:pic>
        <p:nvPicPr>
          <p:cNvPr id="1569" name="Shape 1569" descr="200px-Fujitsu-Logo.svg.png"/>
          <p:cNvPicPr preferRelativeResize="0"/>
          <p:nvPr/>
        </p:nvPicPr>
        <p:blipFill>
          <a:blip r:embed="rId6">
            <a:alphaModFix/>
          </a:blip>
          <a:stretch>
            <a:fillRect/>
          </a:stretch>
        </p:blipFill>
        <p:spPr>
          <a:xfrm>
            <a:off x="1941425" y="2775680"/>
            <a:ext cx="1370625" cy="692165"/>
          </a:xfrm>
          <a:prstGeom prst="rect">
            <a:avLst/>
          </a:prstGeom>
          <a:noFill/>
          <a:ln>
            <a:noFill/>
          </a:ln>
        </p:spPr>
      </p:pic>
      <p:pic>
        <p:nvPicPr>
          <p:cNvPr id="1570" name="Shape 1570" descr="pivotal-logo1-resized-600.png"/>
          <p:cNvPicPr preferRelativeResize="0"/>
          <p:nvPr/>
        </p:nvPicPr>
        <p:blipFill>
          <a:blip r:embed="rId7">
            <a:alphaModFix/>
          </a:blip>
          <a:stretch>
            <a:fillRect/>
          </a:stretch>
        </p:blipFill>
        <p:spPr>
          <a:xfrm>
            <a:off x="2080025" y="2235950"/>
            <a:ext cx="1093425" cy="239012"/>
          </a:xfrm>
          <a:prstGeom prst="rect">
            <a:avLst/>
          </a:prstGeom>
          <a:noFill/>
          <a:ln>
            <a:noFill/>
          </a:ln>
        </p:spPr>
      </p:pic>
      <p:pic>
        <p:nvPicPr>
          <p:cNvPr id="1571" name="Shape 1571" descr="ibm-bluemix.jpg"/>
          <p:cNvPicPr preferRelativeResize="0"/>
          <p:nvPr/>
        </p:nvPicPr>
        <p:blipFill>
          <a:blip r:embed="rId8">
            <a:alphaModFix/>
          </a:blip>
          <a:stretch>
            <a:fillRect/>
          </a:stretch>
        </p:blipFill>
        <p:spPr>
          <a:xfrm>
            <a:off x="1941425" y="1332287"/>
            <a:ext cx="1116778" cy="572699"/>
          </a:xfrm>
          <a:prstGeom prst="rect">
            <a:avLst/>
          </a:prstGeom>
          <a:noFill/>
          <a:ln>
            <a:noFill/>
          </a:ln>
        </p:spPr>
      </p:pic>
      <p:pic>
        <p:nvPicPr>
          <p:cNvPr id="1572" name="Shape 1572" descr="Red-Hat-logo-271x300.png"/>
          <p:cNvPicPr preferRelativeResize="0"/>
          <p:nvPr/>
        </p:nvPicPr>
        <p:blipFill>
          <a:blip r:embed="rId9">
            <a:alphaModFix/>
          </a:blip>
          <a:stretch>
            <a:fillRect/>
          </a:stretch>
        </p:blipFill>
        <p:spPr>
          <a:xfrm>
            <a:off x="549637" y="1189187"/>
            <a:ext cx="770175" cy="858875"/>
          </a:xfrm>
          <a:prstGeom prst="rect">
            <a:avLst/>
          </a:prstGeom>
          <a:noFill/>
          <a:ln>
            <a:noFill/>
          </a:ln>
        </p:spPr>
      </p:pic>
    </p:spTree>
    <p:extLst>
      <p:ext uri="{BB962C8B-B14F-4D97-AF65-F5344CB8AC3E}">
        <p14:creationId xmlns:p14="http://schemas.microsoft.com/office/powerpoint/2010/main" val="3809327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Shape 1577"/>
          <p:cNvSpPr txBox="1">
            <a:spLocks noGrp="1"/>
          </p:cNvSpPr>
          <p:nvPr>
            <p:ph type="sldNum" idx="12"/>
          </p:nvPr>
        </p:nvSpPr>
        <p:spPr>
          <a:xfrm>
            <a:off x="103327" y="4733943"/>
            <a:ext cx="360600" cy="393600"/>
          </a:xfrm>
          <a:prstGeom prst="rect">
            <a:avLst/>
          </a:prstGeom>
        </p:spPr>
        <p:txBody>
          <a:bodyPr lIns="83800" tIns="83800" rIns="83800" bIns="83800" anchor="ctr" anchorCtr="0">
            <a:noAutofit/>
          </a:bodyPr>
          <a:lstStyle/>
          <a:p>
            <a:pPr lvl="0" rtl="0">
              <a:spcBef>
                <a:spcPts val="0"/>
              </a:spcBef>
              <a:buNone/>
            </a:pPr>
            <a:fld id="{00000000-1234-1234-1234-123412341234}" type="slidenum">
              <a:rPr lang="en"/>
              <a:t>48</a:t>
            </a:fld>
            <a:endParaRPr lang="en"/>
          </a:p>
        </p:txBody>
      </p:sp>
      <p:sp>
        <p:nvSpPr>
          <p:cNvPr id="1578" name="Shape 1578"/>
          <p:cNvSpPr txBox="1">
            <a:spLocks noGrp="1"/>
          </p:cNvSpPr>
          <p:nvPr>
            <p:ph type="subTitle" idx="5"/>
          </p:nvPr>
        </p:nvSpPr>
        <p:spPr>
          <a:xfrm>
            <a:off x="406525" y="858192"/>
            <a:ext cx="7490700" cy="328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 dirty="0"/>
              <a:t>Overview</a:t>
            </a:r>
          </a:p>
        </p:txBody>
      </p:sp>
      <p:sp>
        <p:nvSpPr>
          <p:cNvPr id="1579" name="Shape 1579"/>
          <p:cNvSpPr txBox="1">
            <a:spLocks noGrp="1"/>
          </p:cNvSpPr>
          <p:nvPr>
            <p:ph type="title"/>
          </p:nvPr>
        </p:nvSpPr>
        <p:spPr>
          <a:xfrm>
            <a:off x="227775" y="152225"/>
            <a:ext cx="7490700" cy="499800"/>
          </a:xfrm>
          <a:prstGeom prst="rect">
            <a:avLst/>
          </a:prstGeom>
        </p:spPr>
        <p:txBody>
          <a:bodyPr lIns="91425" tIns="91425" rIns="91425" bIns="91425" anchor="b" anchorCtr="0">
            <a:noAutofit/>
          </a:bodyPr>
          <a:lstStyle/>
          <a:p>
            <a:pPr lvl="0" rtl="0">
              <a:spcBef>
                <a:spcPts val="0"/>
              </a:spcBef>
              <a:buNone/>
            </a:pPr>
            <a:r>
              <a:rPr lang="en" sz="2400"/>
              <a:t>Using Ansible to Orchestrate OpenShift Services</a:t>
            </a:r>
          </a:p>
        </p:txBody>
      </p:sp>
      <p:sp>
        <p:nvSpPr>
          <p:cNvPr id="1580" name="Shape 1580"/>
          <p:cNvSpPr txBox="1">
            <a:spLocks noGrp="1"/>
          </p:cNvSpPr>
          <p:nvPr>
            <p:ph type="subTitle" idx="3"/>
          </p:nvPr>
        </p:nvSpPr>
        <p:spPr>
          <a:xfrm>
            <a:off x="826650" y="2553446"/>
            <a:ext cx="3348900" cy="499800"/>
          </a:xfrm>
          <a:prstGeom prst="rect">
            <a:avLst/>
          </a:prstGeom>
        </p:spPr>
        <p:txBody>
          <a:bodyPr lIns="91425" tIns="91425" rIns="91425" bIns="91425" anchor="b" anchorCtr="0">
            <a:noAutofit/>
          </a:bodyPr>
          <a:lstStyle/>
          <a:p>
            <a:pPr lvl="0" rtl="0">
              <a:spcBef>
                <a:spcPts val="0"/>
              </a:spcBef>
              <a:buNone/>
            </a:pPr>
            <a:r>
              <a:rPr lang="en"/>
              <a:t>Ansible Service Broker</a:t>
            </a:r>
          </a:p>
        </p:txBody>
      </p:sp>
      <p:sp>
        <p:nvSpPr>
          <p:cNvPr id="1581" name="Shape 1581"/>
          <p:cNvSpPr txBox="1">
            <a:spLocks noGrp="1"/>
          </p:cNvSpPr>
          <p:nvPr>
            <p:ph type="subTitle" idx="1"/>
          </p:nvPr>
        </p:nvSpPr>
        <p:spPr>
          <a:xfrm>
            <a:off x="4968475" y="2553446"/>
            <a:ext cx="3348900" cy="499800"/>
          </a:xfrm>
          <a:prstGeom prst="rect">
            <a:avLst/>
          </a:prstGeom>
        </p:spPr>
        <p:txBody>
          <a:bodyPr lIns="91425" tIns="91425" rIns="91425" bIns="91425" anchor="b" anchorCtr="0">
            <a:noAutofit/>
          </a:bodyPr>
          <a:lstStyle/>
          <a:p>
            <a:pPr lvl="0" rtl="0">
              <a:spcBef>
                <a:spcPts val="0"/>
              </a:spcBef>
              <a:buNone/>
            </a:pPr>
            <a:r>
              <a:rPr lang="en"/>
              <a:t>Ansible Playbook Bundle</a:t>
            </a:r>
          </a:p>
        </p:txBody>
      </p:sp>
      <p:sp>
        <p:nvSpPr>
          <p:cNvPr id="1582" name="Shape 1582"/>
          <p:cNvSpPr txBox="1">
            <a:spLocks noGrp="1"/>
          </p:cNvSpPr>
          <p:nvPr>
            <p:ph type="body" idx="2"/>
          </p:nvPr>
        </p:nvSpPr>
        <p:spPr>
          <a:xfrm>
            <a:off x="4968350" y="2900775"/>
            <a:ext cx="3623100" cy="1985700"/>
          </a:xfrm>
          <a:prstGeom prst="rect">
            <a:avLst/>
          </a:prstGeom>
        </p:spPr>
        <p:txBody>
          <a:bodyPr lIns="91425" tIns="91425" rIns="91425" bIns="91425" anchor="t" anchorCtr="0">
            <a:noAutofit/>
          </a:bodyPr>
          <a:lstStyle/>
          <a:p>
            <a:pPr marL="457200" lvl="0" indent="-304800" algn="l" rtl="0">
              <a:spcBef>
                <a:spcPts val="0"/>
              </a:spcBef>
              <a:buClr>
                <a:schemeClr val="dk1"/>
              </a:buClr>
              <a:buSzPct val="100000"/>
              <a:buFont typeface="Arial"/>
              <a:buChar char="●"/>
            </a:pPr>
            <a:r>
              <a:rPr lang="en"/>
              <a:t>Lightweight application definition </a:t>
            </a:r>
            <a:r>
              <a:rPr lang="en" i="1"/>
              <a:t>(meta-container)</a:t>
            </a:r>
          </a:p>
          <a:p>
            <a:pPr marL="457200" lvl="0" indent="-304800" algn="l" rtl="0">
              <a:spcBef>
                <a:spcPts val="0"/>
              </a:spcBef>
              <a:buClr>
                <a:schemeClr val="dk1"/>
              </a:buClr>
              <a:buSzPct val="109090"/>
              <a:buFont typeface="Arial"/>
              <a:buChar char="●"/>
            </a:pPr>
            <a:r>
              <a:rPr lang="en"/>
              <a:t>Simple directory employing:</a:t>
            </a:r>
          </a:p>
          <a:p>
            <a:pPr marL="914400" lvl="1" indent="-298450" algn="l" rtl="0">
              <a:spcBef>
                <a:spcPts val="0"/>
              </a:spcBef>
              <a:buClr>
                <a:srgbClr val="595959"/>
              </a:buClr>
              <a:buSzPct val="100000"/>
              <a:buFont typeface="Courier New"/>
              <a:buChar char="o"/>
            </a:pPr>
            <a:r>
              <a:rPr lang="en" sz="1100"/>
              <a:t>Named playbooks [provision, bind, …] to perform Open Service Broker actions</a:t>
            </a:r>
          </a:p>
          <a:p>
            <a:pPr marL="914400" lvl="1" indent="-298450" algn="l" rtl="0">
              <a:spcBef>
                <a:spcPts val="0"/>
              </a:spcBef>
              <a:buClr>
                <a:srgbClr val="595959"/>
              </a:buClr>
              <a:buSzPct val="100000"/>
              <a:buFont typeface="Courier New"/>
              <a:buChar char="o"/>
            </a:pPr>
            <a:r>
              <a:rPr lang="en" sz="1100"/>
              <a:t>Metadata containing a list of required / optional parameters during deployment</a:t>
            </a:r>
          </a:p>
          <a:p>
            <a:pPr marL="914400" lvl="1" indent="-298450" algn="l" rtl="0">
              <a:spcBef>
                <a:spcPts val="0"/>
              </a:spcBef>
              <a:buClr>
                <a:srgbClr val="595959"/>
              </a:buClr>
              <a:buSzPct val="100000"/>
              <a:buFont typeface="Courier New"/>
              <a:buChar char="o"/>
            </a:pPr>
            <a:r>
              <a:rPr lang="en" sz="1100"/>
              <a:t>Embedded Ansible runtime</a:t>
            </a:r>
          </a:p>
        </p:txBody>
      </p:sp>
      <p:sp>
        <p:nvSpPr>
          <p:cNvPr id="1583" name="Shape 1583"/>
          <p:cNvSpPr txBox="1">
            <a:spLocks noGrp="1"/>
          </p:cNvSpPr>
          <p:nvPr>
            <p:ph type="body" idx="4"/>
          </p:nvPr>
        </p:nvSpPr>
        <p:spPr>
          <a:xfrm>
            <a:off x="826525" y="2900775"/>
            <a:ext cx="3623100" cy="1985700"/>
          </a:xfrm>
          <a:prstGeom prst="rect">
            <a:avLst/>
          </a:prstGeom>
        </p:spPr>
        <p:txBody>
          <a:bodyPr lIns="91425" tIns="91425" rIns="91425" bIns="91425" anchor="t" anchorCtr="0">
            <a:noAutofit/>
          </a:bodyPr>
          <a:lstStyle/>
          <a:p>
            <a:pPr marL="457200" lvl="0" indent="-228600" algn="l" rtl="0">
              <a:spcBef>
                <a:spcPts val="0"/>
              </a:spcBef>
            </a:pPr>
            <a:r>
              <a:rPr lang="en"/>
              <a:t>Embraces Service Catalog and Open Service Broker API concepts</a:t>
            </a:r>
          </a:p>
          <a:p>
            <a:pPr marL="457200" lvl="0" indent="-228600" algn="l" rtl="0">
              <a:spcBef>
                <a:spcPts val="0"/>
              </a:spcBef>
            </a:pPr>
            <a:r>
              <a:rPr lang="en" i="1"/>
              <a:t>Supports:</a:t>
            </a:r>
          </a:p>
          <a:p>
            <a:pPr marL="914400" lvl="1" indent="-298450" algn="l" rtl="0">
              <a:spcBef>
                <a:spcPts val="0"/>
              </a:spcBef>
              <a:buSzPct val="100000"/>
            </a:pPr>
            <a:r>
              <a:rPr lang="en" sz="1100"/>
              <a:t>Traditional S2I deployments</a:t>
            </a:r>
          </a:p>
          <a:p>
            <a:pPr marL="914400" lvl="1" indent="-298450" algn="l" rtl="0">
              <a:spcBef>
                <a:spcPts val="0"/>
              </a:spcBef>
              <a:buSzPct val="100000"/>
            </a:pPr>
            <a:r>
              <a:rPr lang="en" sz="1100"/>
              <a:t>Provisioning of pre-existing images</a:t>
            </a:r>
          </a:p>
          <a:p>
            <a:pPr marL="914400" lvl="1" indent="-298450" algn="l" rtl="0">
              <a:spcBef>
                <a:spcPts val="0"/>
              </a:spcBef>
              <a:buSzPct val="100000"/>
            </a:pPr>
            <a:r>
              <a:rPr lang="en" sz="1100"/>
              <a:t>Orchestrating off-platform (public cloud) services</a:t>
            </a:r>
          </a:p>
          <a:p>
            <a:pPr marL="914400" lvl="1" indent="-298450" algn="l" rtl="0">
              <a:spcBef>
                <a:spcPts val="0"/>
              </a:spcBef>
              <a:buSzPct val="100000"/>
            </a:pPr>
            <a:r>
              <a:rPr lang="en" sz="1100"/>
              <a:t>Deploying multi-service solutions</a:t>
            </a:r>
          </a:p>
        </p:txBody>
      </p:sp>
      <p:sp>
        <p:nvSpPr>
          <p:cNvPr id="1584" name="Shape 1584"/>
          <p:cNvSpPr txBox="1"/>
          <p:nvPr/>
        </p:nvSpPr>
        <p:spPr>
          <a:xfrm>
            <a:off x="792300" y="1385125"/>
            <a:ext cx="7559400" cy="1125300"/>
          </a:xfrm>
          <a:prstGeom prst="rect">
            <a:avLst/>
          </a:prstGeom>
          <a:noFill/>
          <a:ln>
            <a:noFill/>
          </a:ln>
        </p:spPr>
        <p:txBody>
          <a:bodyPr lIns="91425" tIns="91425" rIns="91425" bIns="91425" anchor="t" anchorCtr="0">
            <a:noAutofit/>
          </a:bodyPr>
          <a:lstStyle/>
          <a:p>
            <a:pPr marL="457200" lvl="0" indent="-228600" rtl="0">
              <a:lnSpc>
                <a:spcPct val="115000"/>
              </a:lnSpc>
              <a:spcBef>
                <a:spcPts val="600"/>
              </a:spcBef>
              <a:buChar char="●"/>
            </a:pPr>
            <a:r>
              <a:rPr lang="en" dirty="0"/>
              <a:t>Define, extend, and deliver “simple” to “complex” multi-container OpenShift services</a:t>
            </a:r>
          </a:p>
          <a:p>
            <a:pPr marL="457200" lvl="0" indent="-228600" rtl="0">
              <a:lnSpc>
                <a:spcPct val="115000"/>
              </a:lnSpc>
              <a:spcBef>
                <a:spcPts val="0"/>
              </a:spcBef>
              <a:buChar char="●"/>
            </a:pPr>
            <a:r>
              <a:rPr lang="en" dirty="0"/>
              <a:t>Standardized approach to using Ansible to manage and provision applications</a:t>
            </a:r>
          </a:p>
          <a:p>
            <a:pPr marL="457200" lvl="0" indent="-228600" rtl="0">
              <a:lnSpc>
                <a:spcPct val="115000"/>
              </a:lnSpc>
              <a:spcBef>
                <a:spcPts val="0"/>
              </a:spcBef>
              <a:buChar char="●"/>
            </a:pPr>
            <a:r>
              <a:rPr lang="en" dirty="0"/>
              <a:t>Leverage existing investment in Ansible roles/playbooks</a:t>
            </a:r>
          </a:p>
          <a:p>
            <a:pPr marL="457200" lvl="0" indent="-228600" rtl="0">
              <a:lnSpc>
                <a:spcPct val="115000"/>
              </a:lnSpc>
              <a:spcBef>
                <a:spcPts val="0"/>
              </a:spcBef>
              <a:buChar char="●"/>
            </a:pPr>
            <a:r>
              <a:rPr lang="en" dirty="0">
                <a:solidFill>
                  <a:schemeClr val="dk1"/>
                </a:solidFill>
              </a:rPr>
              <a:t>Easy management of applications for “simple” cloud-native apps</a:t>
            </a:r>
          </a:p>
        </p:txBody>
      </p:sp>
      <p:pic>
        <p:nvPicPr>
          <p:cNvPr id="1585" name="Shape 1585" descr="ansible.png"/>
          <p:cNvPicPr preferRelativeResize="0"/>
          <p:nvPr/>
        </p:nvPicPr>
        <p:blipFill>
          <a:blip r:embed="rId3">
            <a:alphaModFix/>
          </a:blip>
          <a:stretch>
            <a:fillRect/>
          </a:stretch>
        </p:blipFill>
        <p:spPr>
          <a:xfrm>
            <a:off x="7758875" y="0"/>
            <a:ext cx="1385124" cy="1385125"/>
          </a:xfrm>
          <a:prstGeom prst="rect">
            <a:avLst/>
          </a:prstGeom>
          <a:noFill/>
          <a:ln>
            <a:noFill/>
          </a:ln>
        </p:spPr>
      </p:pic>
      <p:cxnSp>
        <p:nvCxnSpPr>
          <p:cNvPr id="1586" name="Shape 1586"/>
          <p:cNvCxnSpPr/>
          <p:nvPr/>
        </p:nvCxnSpPr>
        <p:spPr>
          <a:xfrm>
            <a:off x="4646275" y="2893725"/>
            <a:ext cx="0" cy="1646700"/>
          </a:xfrm>
          <a:prstGeom prst="straightConnector1">
            <a:avLst/>
          </a:prstGeom>
          <a:noFill/>
          <a:ln w="9525" cap="flat" cmpd="sng">
            <a:solidFill>
              <a:srgbClr val="B7B7B7"/>
            </a:solidFill>
            <a:prstDash val="solid"/>
            <a:round/>
            <a:headEnd type="none" w="lg" len="lg"/>
            <a:tailEnd type="none" w="lg" len="lg"/>
          </a:ln>
        </p:spPr>
      </p:cxnSp>
    </p:spTree>
    <p:extLst>
      <p:ext uri="{BB962C8B-B14F-4D97-AF65-F5344CB8AC3E}">
        <p14:creationId xmlns:p14="http://schemas.microsoft.com/office/powerpoint/2010/main" val="1705748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Shape 1773"/>
          <p:cNvSpPr txBox="1">
            <a:spLocks noGrp="1"/>
          </p:cNvSpPr>
          <p:nvPr>
            <p:ph type="sldNum" idx="12"/>
          </p:nvPr>
        </p:nvSpPr>
        <p:spPr>
          <a:xfrm>
            <a:off x="133582" y="4749891"/>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1774" name="Shape 1774"/>
          <p:cNvSpPr txBox="1">
            <a:spLocks noGrp="1"/>
          </p:cNvSpPr>
          <p:nvPr>
            <p:ph type="title" idx="4294967295"/>
          </p:nvPr>
        </p:nvSpPr>
        <p:spPr>
          <a:xfrm>
            <a:off x="311700" y="208375"/>
            <a:ext cx="8520600" cy="572700"/>
          </a:xfrm>
          <a:prstGeom prst="rect">
            <a:avLst/>
          </a:prstGeom>
        </p:spPr>
        <p:txBody>
          <a:bodyPr lIns="91425" tIns="91425" rIns="91425" bIns="91425" anchor="b" anchorCtr="0">
            <a:noAutofit/>
          </a:bodyPr>
          <a:lstStyle/>
          <a:p>
            <a:pPr lvl="0" algn="ctr" rtl="0">
              <a:spcBef>
                <a:spcPts val="0"/>
              </a:spcBef>
              <a:buNone/>
            </a:pPr>
            <a:r>
              <a:rPr lang="en" b="1">
                <a:latin typeface="Overpass"/>
                <a:ea typeface="Overpass"/>
                <a:cs typeface="Overpass"/>
                <a:sym typeface="Overpass"/>
              </a:rPr>
              <a:t>Developer Tools-aaS : OpenShift.io</a:t>
            </a:r>
          </a:p>
        </p:txBody>
      </p:sp>
      <p:pic>
        <p:nvPicPr>
          <p:cNvPr id="2" name="Picture 1"/>
          <p:cNvPicPr>
            <a:picLocks noChangeAspect="1"/>
          </p:cNvPicPr>
          <p:nvPr/>
        </p:nvPicPr>
        <p:blipFill>
          <a:blip r:embed="rId3"/>
          <a:stretch>
            <a:fillRect/>
          </a:stretch>
        </p:blipFill>
        <p:spPr>
          <a:xfrm>
            <a:off x="621631" y="840205"/>
            <a:ext cx="7656568" cy="3805321"/>
          </a:xfrm>
          <a:prstGeom prst="rect">
            <a:avLst/>
          </a:prstGeom>
        </p:spPr>
      </p:pic>
    </p:spTree>
    <p:extLst>
      <p:ext uri="{BB962C8B-B14F-4D97-AF65-F5344CB8AC3E}">
        <p14:creationId xmlns:p14="http://schemas.microsoft.com/office/powerpoint/2010/main" val="75453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Shape 1642"/>
          <p:cNvSpPr txBox="1">
            <a:spLocks noGrp="1"/>
          </p:cNvSpPr>
          <p:nvPr>
            <p:ph type="title"/>
          </p:nvPr>
        </p:nvSpPr>
        <p:spPr>
          <a:xfrm>
            <a:off x="813075" y="240900"/>
            <a:ext cx="7820100" cy="755700"/>
          </a:xfrm>
          <a:prstGeom prst="rect">
            <a:avLst/>
          </a:prstGeom>
        </p:spPr>
        <p:txBody>
          <a:bodyPr lIns="91425" tIns="91425" rIns="91425" bIns="91425" anchor="b" anchorCtr="0">
            <a:noAutofit/>
          </a:bodyPr>
          <a:lstStyle/>
          <a:p>
            <a:pPr lvl="0" rtl="0">
              <a:lnSpc>
                <a:spcPct val="115000"/>
              </a:lnSpc>
              <a:spcBef>
                <a:spcPts val="0"/>
              </a:spcBef>
              <a:buNone/>
            </a:pPr>
            <a:r>
              <a:rPr lang="en" sz="2900" b="1">
                <a:latin typeface="Proxima Nova"/>
                <a:ea typeface="Proxima Nova"/>
                <a:cs typeface="Proxima Nova"/>
                <a:sym typeface="Proxima Nova"/>
              </a:rPr>
              <a:t>Amazon AWS Services in OpenShift </a:t>
            </a:r>
          </a:p>
        </p:txBody>
      </p:sp>
      <p:sp>
        <p:nvSpPr>
          <p:cNvPr id="1643" name="Shape 1643">
            <a:hlinkClick r:id="rId3"/>
          </p:cNvPr>
          <p:cNvSpPr txBox="1"/>
          <p:nvPr/>
        </p:nvSpPr>
        <p:spPr>
          <a:xfrm>
            <a:off x="4208325" y="889687"/>
            <a:ext cx="4771800" cy="35871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Native integration of AWS services in OpenShift via Open Service Broker API</a:t>
            </a:r>
          </a:p>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Eliminates complexity of provisioning, security model and resource consumption of AWS services</a:t>
            </a:r>
          </a:p>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Users will be able to bind their containerized apps running in OpenShift, to services running on AWS, directly from the OpenShift Console</a:t>
            </a:r>
          </a:p>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OpenShift configures all project dependencies, runtime configurations and automates deployments</a:t>
            </a:r>
          </a:p>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Joint support path for applications using OpenShift integration with AWS; GA projected for Q4 CY17</a:t>
            </a:r>
          </a:p>
          <a:p>
            <a:pPr marL="457200" lvl="0" indent="-228600" rtl="0">
              <a:lnSpc>
                <a:spcPct val="115000"/>
              </a:lnSpc>
              <a:spcBef>
                <a:spcPts val="0"/>
              </a:spcBef>
              <a:spcAft>
                <a:spcPts val="1600"/>
              </a:spcAft>
              <a:buClr>
                <a:schemeClr val="dk1"/>
              </a:buClr>
              <a:buFont typeface="Proxima Nova"/>
              <a:buChar char="●"/>
            </a:pPr>
            <a:r>
              <a:rPr lang="en" sz="1200" dirty="0">
                <a:solidFill>
                  <a:schemeClr val="dk1"/>
                </a:solidFill>
                <a:latin typeface="Proxima Nova"/>
                <a:ea typeface="Proxima Nova"/>
                <a:cs typeface="Proxima Nova"/>
                <a:sym typeface="Proxima Nova"/>
              </a:rPr>
              <a:t>More details: </a:t>
            </a:r>
            <a:r>
              <a:rPr lang="en" sz="1200" u="sng" dirty="0">
                <a:solidFill>
                  <a:schemeClr val="hlink"/>
                </a:solidFill>
                <a:latin typeface="Proxima Nova"/>
                <a:ea typeface="Proxima Nova"/>
                <a:cs typeface="Proxima Nova"/>
                <a:sym typeface="Proxima Nova"/>
                <a:hlinkClick r:id="rId4"/>
              </a:rPr>
              <a:t>Press release</a:t>
            </a:r>
            <a:r>
              <a:rPr lang="en" sz="1200" dirty="0">
                <a:solidFill>
                  <a:schemeClr val="dk1"/>
                </a:solidFill>
                <a:latin typeface="Proxima Nova"/>
                <a:ea typeface="Proxima Nova"/>
                <a:cs typeface="Proxima Nova"/>
                <a:sym typeface="Proxima Nova"/>
              </a:rPr>
              <a:t>, </a:t>
            </a:r>
            <a:r>
              <a:rPr lang="en" sz="1200" u="sng" dirty="0">
                <a:solidFill>
                  <a:schemeClr val="hlink"/>
                </a:solidFill>
                <a:latin typeface="Proxima Nova"/>
                <a:ea typeface="Proxima Nova"/>
                <a:cs typeface="Proxima Nova"/>
                <a:sym typeface="Proxima Nova"/>
                <a:hlinkClick r:id="rId3"/>
              </a:rPr>
              <a:t>Andy Jassy’s video</a:t>
            </a:r>
            <a:r>
              <a:rPr lang="en" sz="1200" dirty="0">
                <a:solidFill>
                  <a:schemeClr val="dk1"/>
                </a:solidFill>
                <a:latin typeface="Proxima Nova"/>
                <a:ea typeface="Proxima Nova"/>
                <a:cs typeface="Proxima Nova"/>
                <a:sym typeface="Proxima Nova"/>
              </a:rPr>
              <a:t>, </a:t>
            </a:r>
            <a:r>
              <a:rPr lang="en" sz="1200" u="sng" dirty="0">
                <a:solidFill>
                  <a:schemeClr val="hlink"/>
                </a:solidFill>
                <a:latin typeface="Proxima Nova"/>
                <a:ea typeface="Proxima Nova"/>
                <a:cs typeface="Proxima Nova"/>
                <a:sym typeface="Proxima Nova"/>
                <a:hlinkClick r:id="rId5"/>
              </a:rPr>
              <a:t>blog</a:t>
            </a:r>
            <a:r>
              <a:rPr lang="en" sz="1200" dirty="0">
                <a:solidFill>
                  <a:schemeClr val="dk1"/>
                </a:solidFill>
                <a:latin typeface="Proxima Nova"/>
                <a:ea typeface="Proxima Nova"/>
                <a:cs typeface="Proxima Nova"/>
                <a:sym typeface="Proxima Nova"/>
              </a:rPr>
              <a:t>, </a:t>
            </a:r>
            <a:r>
              <a:rPr lang="en" sz="1200" u="sng" dirty="0">
                <a:solidFill>
                  <a:schemeClr val="hlink"/>
                </a:solidFill>
                <a:latin typeface="Proxima Nova"/>
                <a:ea typeface="Proxima Nova"/>
                <a:cs typeface="Proxima Nova"/>
                <a:sym typeface="Proxima Nova"/>
                <a:hlinkClick r:id="rId6"/>
              </a:rPr>
              <a:t>demo video</a:t>
            </a:r>
          </a:p>
        </p:txBody>
      </p:sp>
      <p:sp>
        <p:nvSpPr>
          <p:cNvPr id="1644" name="Shape 1644"/>
          <p:cNvSpPr txBox="1"/>
          <p:nvPr/>
        </p:nvSpPr>
        <p:spPr>
          <a:xfrm>
            <a:off x="3961675" y="2480950"/>
            <a:ext cx="12300" cy="42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1645" name="Shape 1645" descr="Image result"/>
          <p:cNvPicPr preferRelativeResize="0"/>
          <p:nvPr/>
        </p:nvPicPr>
        <p:blipFill>
          <a:blip r:embed="rId7">
            <a:alphaModFix/>
          </a:blip>
          <a:stretch>
            <a:fillRect/>
          </a:stretch>
        </p:blipFill>
        <p:spPr>
          <a:xfrm>
            <a:off x="7277347" y="340912"/>
            <a:ext cx="1476124" cy="555674"/>
          </a:xfrm>
          <a:prstGeom prst="rect">
            <a:avLst/>
          </a:prstGeom>
          <a:noFill/>
          <a:ln>
            <a:noFill/>
          </a:ln>
        </p:spPr>
      </p:pic>
      <p:pic>
        <p:nvPicPr>
          <p:cNvPr id="1646" name="Shape 1646"/>
          <p:cNvPicPr preferRelativeResize="0"/>
          <p:nvPr/>
        </p:nvPicPr>
        <p:blipFill rotWithShape="1">
          <a:blip r:embed="rId8">
            <a:alphaModFix/>
          </a:blip>
          <a:srcRect b="21266"/>
          <a:stretch/>
        </p:blipFill>
        <p:spPr>
          <a:xfrm>
            <a:off x="341575" y="1009999"/>
            <a:ext cx="3903525" cy="1595475"/>
          </a:xfrm>
          <a:prstGeom prst="rect">
            <a:avLst/>
          </a:prstGeom>
          <a:noFill/>
          <a:ln>
            <a:noFill/>
          </a:ln>
        </p:spPr>
      </p:pic>
      <p:pic>
        <p:nvPicPr>
          <p:cNvPr id="1647" name="Shape 1647"/>
          <p:cNvPicPr preferRelativeResize="0"/>
          <p:nvPr/>
        </p:nvPicPr>
        <p:blipFill rotWithShape="1">
          <a:blip r:embed="rId9">
            <a:alphaModFix/>
          </a:blip>
          <a:srcRect r="941"/>
          <a:stretch/>
        </p:blipFill>
        <p:spPr>
          <a:xfrm>
            <a:off x="341575" y="2798342"/>
            <a:ext cx="3903525" cy="1776057"/>
          </a:xfrm>
          <a:prstGeom prst="rect">
            <a:avLst/>
          </a:prstGeom>
          <a:noFill/>
          <a:ln>
            <a:noFill/>
          </a:ln>
        </p:spPr>
      </p:pic>
    </p:spTree>
    <p:extLst>
      <p:ext uri="{BB962C8B-B14F-4D97-AF65-F5344CB8AC3E}">
        <p14:creationId xmlns:p14="http://schemas.microsoft.com/office/powerpoint/2010/main" val="3262846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Shape 1686"/>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b="1"/>
              <a:t>Integration Platform-as-a-Service (iPaas)</a:t>
            </a:r>
          </a:p>
        </p:txBody>
      </p:sp>
      <p:sp>
        <p:nvSpPr>
          <p:cNvPr id="1687" name="Shape 1687"/>
          <p:cNvSpPr txBox="1">
            <a:spLocks noGrp="1"/>
          </p:cNvSpPr>
          <p:nvPr>
            <p:ph type="body" idx="2"/>
          </p:nvPr>
        </p:nvSpPr>
        <p:spPr>
          <a:xfrm>
            <a:off x="5063525" y="1186725"/>
            <a:ext cx="3974400" cy="36258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0"/>
              </a:spcAft>
              <a:buClr>
                <a:schemeClr val="dk1"/>
              </a:buClr>
              <a:buSzPct val="100000"/>
              <a:buFont typeface="Proxima Nova"/>
            </a:pPr>
            <a:r>
              <a:rPr lang="en" sz="1400"/>
              <a:t>Integration platform for low-code environments and non-technical users</a:t>
            </a:r>
          </a:p>
          <a:p>
            <a:pPr marL="457200" lvl="0" indent="-228600" rtl="0">
              <a:spcBef>
                <a:spcPts val="0"/>
              </a:spcBef>
            </a:pPr>
            <a:r>
              <a:rPr lang="en" sz="1400"/>
              <a:t>Create, connect and manage integrations between commons systems and data sources quickly (no installation needed)</a:t>
            </a:r>
          </a:p>
          <a:p>
            <a:pPr marL="457200" lvl="0" indent="-228600" rtl="0">
              <a:spcBef>
                <a:spcPts val="0"/>
              </a:spcBef>
            </a:pPr>
            <a:r>
              <a:rPr lang="en" sz="1400"/>
              <a:t>Create and connect APIs using web based tooling (3scale API Management)</a:t>
            </a:r>
          </a:p>
          <a:p>
            <a:pPr marL="457200" lvl="0" indent="-228600" rtl="0">
              <a:spcBef>
                <a:spcPts val="0"/>
              </a:spcBef>
            </a:pPr>
            <a:r>
              <a:rPr lang="en" sz="1400"/>
              <a:t>Point and click tools to build, test &amp; deploy integrations</a:t>
            </a:r>
          </a:p>
          <a:p>
            <a:pPr marL="457200" lvl="0" indent="-317500" rtl="0">
              <a:spcBef>
                <a:spcPts val="0"/>
              </a:spcBef>
              <a:buSzPct val="100000"/>
            </a:pPr>
            <a:r>
              <a:rPr lang="en" sz="1400"/>
              <a:t>Based on </a:t>
            </a:r>
            <a:r>
              <a:rPr lang="en" sz="1400" u="sng">
                <a:solidFill>
                  <a:schemeClr val="hlink"/>
                </a:solidFill>
                <a:hlinkClick r:id="rId3"/>
              </a:rPr>
              <a:t>Syndesis.io</a:t>
            </a:r>
            <a:r>
              <a:rPr lang="en" sz="1400"/>
              <a:t>, JBOSS Fuse, Apache Camel and OpenShift</a:t>
            </a:r>
          </a:p>
          <a:p>
            <a:pPr marL="457200" marR="0" lvl="0" indent="-317500" algn="l" rtl="0">
              <a:lnSpc>
                <a:spcPct val="115000"/>
              </a:lnSpc>
              <a:spcBef>
                <a:spcPts val="0"/>
              </a:spcBef>
              <a:spcAft>
                <a:spcPts val="0"/>
              </a:spcAft>
              <a:buSzPct val="100000"/>
            </a:pPr>
            <a:r>
              <a:rPr lang="en" sz="1400"/>
              <a:t>Currently in public preview</a:t>
            </a:r>
          </a:p>
          <a:p>
            <a:pPr marL="457200" marR="0" lvl="0" indent="-317500" algn="l" rtl="0">
              <a:lnSpc>
                <a:spcPct val="115000"/>
              </a:lnSpc>
              <a:spcBef>
                <a:spcPts val="0"/>
              </a:spcBef>
              <a:spcAft>
                <a:spcPts val="0"/>
              </a:spcAft>
              <a:buSzPct val="100000"/>
            </a:pPr>
            <a:r>
              <a:rPr lang="en" sz="1400"/>
              <a:t>More details: </a:t>
            </a:r>
            <a:r>
              <a:rPr lang="en" sz="1400" u="sng">
                <a:solidFill>
                  <a:schemeClr val="hlink"/>
                </a:solidFill>
                <a:hlinkClick r:id="rId4"/>
              </a:rPr>
              <a:t>Blog</a:t>
            </a:r>
            <a:r>
              <a:rPr lang="en" sz="1400"/>
              <a:t>, </a:t>
            </a:r>
            <a:r>
              <a:rPr lang="en" sz="1400" u="sng">
                <a:solidFill>
                  <a:schemeClr val="hlink"/>
                </a:solidFill>
                <a:hlinkClick r:id="rId5"/>
              </a:rPr>
              <a:t>demo video</a:t>
            </a:r>
          </a:p>
          <a:p>
            <a:pPr lvl="0" rtl="0">
              <a:spcBef>
                <a:spcPts val="0"/>
              </a:spcBef>
              <a:buNone/>
            </a:pPr>
            <a:endParaRPr sz="1400"/>
          </a:p>
        </p:txBody>
      </p:sp>
      <p:pic>
        <p:nvPicPr>
          <p:cNvPr id="1688" name="Shape 1688" descr="Screen Shot 2017-05-05 at 7.15.18 AM.png"/>
          <p:cNvPicPr preferRelativeResize="0"/>
          <p:nvPr/>
        </p:nvPicPr>
        <p:blipFill>
          <a:blip r:embed="rId6">
            <a:alphaModFix/>
          </a:blip>
          <a:stretch>
            <a:fillRect/>
          </a:stretch>
        </p:blipFill>
        <p:spPr>
          <a:xfrm>
            <a:off x="237100" y="1460050"/>
            <a:ext cx="4826427" cy="2518574"/>
          </a:xfrm>
          <a:prstGeom prst="rect">
            <a:avLst/>
          </a:prstGeom>
          <a:noFill/>
          <a:ln>
            <a:noFill/>
          </a:ln>
        </p:spPr>
      </p:pic>
    </p:spTree>
    <p:extLst>
      <p:ext uri="{BB962C8B-B14F-4D97-AF65-F5344CB8AC3E}">
        <p14:creationId xmlns:p14="http://schemas.microsoft.com/office/powerpoint/2010/main" val="1500034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Shape 1693"/>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b="1"/>
              <a:t>Container Catalog &amp; Health Index</a:t>
            </a:r>
          </a:p>
        </p:txBody>
      </p:sp>
      <p:sp>
        <p:nvSpPr>
          <p:cNvPr id="1694" name="Shape 1694"/>
          <p:cNvSpPr txBox="1">
            <a:spLocks noGrp="1"/>
          </p:cNvSpPr>
          <p:nvPr>
            <p:ph type="body" idx="2"/>
          </p:nvPr>
        </p:nvSpPr>
        <p:spPr>
          <a:xfrm>
            <a:off x="457200" y="1291000"/>
            <a:ext cx="4563300" cy="3521400"/>
          </a:xfrm>
          <a:prstGeom prst="rect">
            <a:avLst/>
          </a:prstGeom>
        </p:spPr>
        <p:txBody>
          <a:bodyPr lIns="91425" tIns="91425" rIns="91425" bIns="91425" anchor="t" anchorCtr="0">
            <a:noAutofit/>
          </a:bodyPr>
          <a:lstStyle/>
          <a:p>
            <a:pPr marL="457200" lvl="0" indent="-228600" rtl="0">
              <a:spcBef>
                <a:spcPts val="0"/>
              </a:spcBef>
            </a:pPr>
            <a:r>
              <a:rPr lang="en"/>
              <a:t>Container quality and security rating</a:t>
            </a:r>
          </a:p>
          <a:p>
            <a:pPr marL="457200" lvl="0" indent="-228600" rtl="0">
              <a:spcBef>
                <a:spcPts val="0"/>
              </a:spcBef>
            </a:pPr>
            <a:r>
              <a:rPr lang="en"/>
              <a:t>Based on age and impact of unapplied security errata </a:t>
            </a:r>
          </a:p>
          <a:p>
            <a:pPr marL="457200" lvl="0" indent="-228600" rtl="0">
              <a:spcBef>
                <a:spcPts val="0"/>
              </a:spcBef>
            </a:pPr>
            <a:r>
              <a:rPr lang="en"/>
              <a:t>Includes A to F grade and image advisories</a:t>
            </a:r>
          </a:p>
          <a:p>
            <a:pPr marL="457200" lvl="0" indent="-228600" rtl="0">
              <a:spcBef>
                <a:spcPts val="0"/>
              </a:spcBef>
            </a:pPr>
            <a:r>
              <a:rPr lang="en"/>
              <a:t>Integrated into Red Hat Container Catalog at </a:t>
            </a:r>
            <a:r>
              <a:rPr lang="en" u="sng">
                <a:solidFill>
                  <a:schemeClr val="hlink"/>
                </a:solidFill>
                <a:hlinkClick r:id="rId3"/>
              </a:rPr>
              <a:t>access.redhat.com/containers</a:t>
            </a:r>
            <a:r>
              <a:rPr lang="en"/>
              <a:t> </a:t>
            </a:r>
          </a:p>
          <a:p>
            <a:pPr lvl="0" rtl="0">
              <a:spcBef>
                <a:spcPts val="0"/>
              </a:spcBef>
              <a:buNone/>
            </a:pPr>
            <a:endParaRPr/>
          </a:p>
          <a:p>
            <a:pPr marL="457200" lvl="0" indent="-228600" rtl="0">
              <a:spcBef>
                <a:spcPts val="0"/>
              </a:spcBef>
            </a:pPr>
            <a:r>
              <a:rPr lang="en"/>
              <a:t>Link to </a:t>
            </a:r>
            <a:r>
              <a:rPr lang="en" u="sng">
                <a:solidFill>
                  <a:schemeClr val="hlink"/>
                </a:solidFill>
                <a:hlinkClick r:id="rId4"/>
              </a:rPr>
              <a:t>Press Release</a:t>
            </a:r>
            <a:r>
              <a:rPr lang="en"/>
              <a:t> </a:t>
            </a:r>
          </a:p>
          <a:p>
            <a:pPr lvl="0" rtl="0">
              <a:spcBef>
                <a:spcPts val="0"/>
              </a:spcBef>
              <a:buNone/>
            </a:pPr>
            <a:endParaRPr/>
          </a:p>
        </p:txBody>
      </p:sp>
      <p:pic>
        <p:nvPicPr>
          <p:cNvPr id="1695" name="Shape 1695"/>
          <p:cNvPicPr preferRelativeResize="0"/>
          <p:nvPr/>
        </p:nvPicPr>
        <p:blipFill>
          <a:blip r:embed="rId5">
            <a:alphaModFix/>
          </a:blip>
          <a:stretch>
            <a:fillRect/>
          </a:stretch>
        </p:blipFill>
        <p:spPr>
          <a:xfrm>
            <a:off x="5114575" y="1139005"/>
            <a:ext cx="3616551" cy="2105476"/>
          </a:xfrm>
          <a:prstGeom prst="rect">
            <a:avLst/>
          </a:prstGeom>
          <a:noFill/>
          <a:ln>
            <a:noFill/>
          </a:ln>
        </p:spPr>
      </p:pic>
      <p:pic>
        <p:nvPicPr>
          <p:cNvPr id="1696" name="Shape 1696"/>
          <p:cNvPicPr preferRelativeResize="0"/>
          <p:nvPr/>
        </p:nvPicPr>
        <p:blipFill>
          <a:blip r:embed="rId6">
            <a:alphaModFix/>
          </a:blip>
          <a:stretch>
            <a:fillRect/>
          </a:stretch>
        </p:blipFill>
        <p:spPr>
          <a:xfrm>
            <a:off x="5114574" y="3172375"/>
            <a:ext cx="3616549" cy="1397080"/>
          </a:xfrm>
          <a:prstGeom prst="rect">
            <a:avLst/>
          </a:prstGeom>
          <a:noFill/>
          <a:ln>
            <a:noFill/>
          </a:ln>
        </p:spPr>
      </p:pic>
    </p:spTree>
    <p:extLst>
      <p:ext uri="{BB962C8B-B14F-4D97-AF65-F5344CB8AC3E}">
        <p14:creationId xmlns:p14="http://schemas.microsoft.com/office/powerpoint/2010/main" val="3381845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Shape 1708"/>
          <p:cNvSpPr txBox="1"/>
          <p:nvPr/>
        </p:nvSpPr>
        <p:spPr>
          <a:xfrm>
            <a:off x="428900" y="0"/>
            <a:ext cx="5189100" cy="1063200"/>
          </a:xfrm>
          <a:prstGeom prst="rect">
            <a:avLst/>
          </a:prstGeom>
          <a:noFill/>
          <a:ln>
            <a:noFill/>
          </a:ln>
        </p:spPr>
        <p:txBody>
          <a:bodyPr lIns="91425" tIns="91425" rIns="91425" bIns="91425" anchor="b" anchorCtr="0">
            <a:noAutofit/>
          </a:bodyPr>
          <a:lstStyle/>
          <a:p>
            <a:pPr lvl="0" rtl="0">
              <a:spcBef>
                <a:spcPts val="0"/>
              </a:spcBef>
              <a:buNone/>
            </a:pPr>
            <a:r>
              <a:rPr lang="en" sz="2800" b="1">
                <a:latin typeface="Proxima Nova"/>
                <a:ea typeface="Proxima Nova"/>
                <a:cs typeface="Proxima Nova"/>
                <a:sym typeface="Proxima Nova"/>
              </a:rPr>
              <a:t>CLOUDFORMS 4.5 &amp; CONTAINER MANAGEMENT</a:t>
            </a:r>
          </a:p>
        </p:txBody>
      </p:sp>
      <p:sp>
        <p:nvSpPr>
          <p:cNvPr id="1709" name="Shape 1709"/>
          <p:cNvSpPr txBox="1"/>
          <p:nvPr/>
        </p:nvSpPr>
        <p:spPr>
          <a:xfrm>
            <a:off x="428900" y="929775"/>
            <a:ext cx="7490700" cy="656700"/>
          </a:xfrm>
          <a:prstGeom prst="rect">
            <a:avLst/>
          </a:prstGeom>
          <a:noFill/>
          <a:ln>
            <a:noFill/>
          </a:ln>
        </p:spPr>
        <p:txBody>
          <a:bodyPr lIns="91425" tIns="91425" rIns="91425" bIns="91425" anchor="t" anchorCtr="0">
            <a:noAutofit/>
          </a:bodyPr>
          <a:lstStyle/>
          <a:p>
            <a:pPr lvl="0" rtl="0">
              <a:spcBef>
                <a:spcPts val="0"/>
              </a:spcBef>
              <a:buNone/>
            </a:pPr>
            <a:r>
              <a:rPr lang="en" sz="1800" i="1">
                <a:latin typeface="Proxima Nova"/>
                <a:ea typeface="Proxima Nova"/>
                <a:cs typeface="Proxima Nova"/>
                <a:sym typeface="Proxima Nova"/>
              </a:rPr>
              <a:t>Ansible Automation, User Experience &amp; Monitoring </a:t>
            </a:r>
          </a:p>
        </p:txBody>
      </p:sp>
      <p:sp>
        <p:nvSpPr>
          <p:cNvPr id="1710" name="Shape 1710"/>
          <p:cNvSpPr txBox="1"/>
          <p:nvPr/>
        </p:nvSpPr>
        <p:spPr>
          <a:xfrm>
            <a:off x="428950" y="1397325"/>
            <a:ext cx="5433300" cy="3011700"/>
          </a:xfrm>
          <a:prstGeom prst="rect">
            <a:avLst/>
          </a:prstGeom>
          <a:noFill/>
          <a:ln>
            <a:noFill/>
          </a:ln>
        </p:spPr>
        <p:txBody>
          <a:bodyPr lIns="91425" tIns="91425" rIns="91425" bIns="91425" anchor="t" anchorCtr="0">
            <a:noAutofit/>
          </a:bodyPr>
          <a:lstStyle/>
          <a:p>
            <a:pPr lvl="0" rtl="0">
              <a:lnSpc>
                <a:spcPct val="115000"/>
              </a:lnSpc>
              <a:spcBef>
                <a:spcPts val="600"/>
              </a:spcBef>
              <a:buNone/>
            </a:pPr>
            <a:r>
              <a:rPr lang="en" sz="1200" b="1" dirty="0">
                <a:solidFill>
                  <a:schemeClr val="dk1"/>
                </a:solidFill>
                <a:latin typeface="Proxima Nova"/>
                <a:ea typeface="Proxima Nova"/>
                <a:cs typeface="Proxima Nova"/>
                <a:sym typeface="Proxima Nova"/>
              </a:rPr>
              <a:t>Ansible Automation Inside</a:t>
            </a:r>
          </a:p>
          <a:p>
            <a:pPr marL="457200" lvl="0" indent="-228600" rtl="0">
              <a:lnSpc>
                <a:spcPct val="115000"/>
              </a:lnSpc>
              <a:spcBef>
                <a:spcPts val="600"/>
              </a:spcBef>
              <a:buClr>
                <a:schemeClr val="dk1"/>
              </a:buClr>
              <a:buFont typeface="Proxima Nova"/>
              <a:buChar char="●"/>
            </a:pPr>
            <a:r>
              <a:rPr lang="en" sz="1200" dirty="0">
                <a:solidFill>
                  <a:schemeClr val="dk1"/>
                </a:solidFill>
                <a:latin typeface="Proxima Nova"/>
                <a:ea typeface="Proxima Nova"/>
                <a:cs typeface="Proxima Nova"/>
                <a:sym typeface="Proxima Nova"/>
              </a:rPr>
              <a:t>Default automation language for Red Hat CloudForms</a:t>
            </a:r>
          </a:p>
          <a:p>
            <a:pPr lvl="0" rtl="0">
              <a:lnSpc>
                <a:spcPct val="115000"/>
              </a:lnSpc>
              <a:spcBef>
                <a:spcPts val="600"/>
              </a:spcBef>
              <a:buNone/>
            </a:pPr>
            <a:r>
              <a:rPr lang="en" sz="1200" b="1" dirty="0">
                <a:solidFill>
                  <a:schemeClr val="dk1"/>
                </a:solidFill>
                <a:latin typeface="Proxima Nova"/>
                <a:ea typeface="Proxima Nova"/>
                <a:cs typeface="Proxima Nova"/>
                <a:sym typeface="Proxima Nova"/>
              </a:rPr>
              <a:t>User Experience</a:t>
            </a:r>
          </a:p>
          <a:p>
            <a:pPr marL="457200" lvl="0" indent="-228600" rtl="0">
              <a:lnSpc>
                <a:spcPct val="115000"/>
              </a:lnSpc>
              <a:spcBef>
                <a:spcPts val="600"/>
              </a:spcBef>
              <a:buFont typeface="Proxima Nova"/>
              <a:buChar char="●"/>
            </a:pPr>
            <a:r>
              <a:rPr lang="en" sz="1200" dirty="0">
                <a:latin typeface="Proxima Nova"/>
                <a:ea typeface="Proxima Nova"/>
                <a:cs typeface="Proxima Nova"/>
                <a:sym typeface="Proxima Nova"/>
              </a:rPr>
              <a:t>Dashboard update, new widgets</a:t>
            </a:r>
          </a:p>
          <a:p>
            <a:pPr marL="457200" lvl="0" indent="-228600" rtl="0">
              <a:lnSpc>
                <a:spcPct val="115000"/>
              </a:lnSpc>
              <a:spcBef>
                <a:spcPts val="600"/>
              </a:spcBef>
              <a:buFont typeface="Proxima Nova"/>
              <a:buChar char="●"/>
            </a:pPr>
            <a:r>
              <a:rPr lang="en" sz="1200" dirty="0">
                <a:latin typeface="Proxima Nova"/>
                <a:ea typeface="Proxima Nova"/>
                <a:cs typeface="Proxima Nova"/>
                <a:sym typeface="Proxima Nova"/>
              </a:rPr>
              <a:t>Topology enhancement</a:t>
            </a:r>
          </a:p>
          <a:p>
            <a:pPr marL="457200" lvl="0" indent="-228600" rtl="0">
              <a:lnSpc>
                <a:spcPct val="115000"/>
              </a:lnSpc>
              <a:spcBef>
                <a:spcPts val="600"/>
              </a:spcBef>
              <a:buFont typeface="Proxima Nova"/>
              <a:buChar char="●"/>
            </a:pPr>
            <a:r>
              <a:rPr lang="en" sz="1200" dirty="0">
                <a:latin typeface="Proxima Nova"/>
                <a:ea typeface="Proxima Nova"/>
                <a:cs typeface="Proxima Nova"/>
                <a:sym typeface="Proxima Nova"/>
              </a:rPr>
              <a:t>Predefined Container Roles, Reports</a:t>
            </a:r>
          </a:p>
          <a:p>
            <a:pPr marL="457200" lvl="0" indent="-228600" rtl="0">
              <a:lnSpc>
                <a:spcPct val="115000"/>
              </a:lnSpc>
              <a:spcBef>
                <a:spcPts val="600"/>
              </a:spcBef>
              <a:buFont typeface="Proxima Nova"/>
              <a:buChar char="●"/>
            </a:pPr>
            <a:r>
              <a:rPr lang="en" sz="1200" dirty="0">
                <a:latin typeface="Proxima Nova"/>
                <a:ea typeface="Proxima Nova"/>
                <a:cs typeface="Proxima Nova"/>
                <a:sym typeface="Proxima Nova"/>
              </a:rPr>
              <a:t>External Logging Integration</a:t>
            </a:r>
          </a:p>
          <a:p>
            <a:pPr lvl="0" rtl="0">
              <a:lnSpc>
                <a:spcPct val="115000"/>
              </a:lnSpc>
              <a:spcBef>
                <a:spcPts val="600"/>
              </a:spcBef>
              <a:buNone/>
            </a:pPr>
            <a:r>
              <a:rPr lang="en" sz="1200" b="1" dirty="0">
                <a:solidFill>
                  <a:schemeClr val="dk1"/>
                </a:solidFill>
                <a:latin typeface="Proxima Nova"/>
                <a:ea typeface="Proxima Nova"/>
                <a:cs typeface="Proxima Nova"/>
                <a:sym typeface="Proxima Nova"/>
              </a:rPr>
              <a:t>Monitoring</a:t>
            </a:r>
          </a:p>
          <a:p>
            <a:pPr marL="457200" lvl="0" indent="-228600" rtl="0">
              <a:lnSpc>
                <a:spcPct val="115000"/>
              </a:lnSpc>
              <a:spcBef>
                <a:spcPts val="600"/>
              </a:spcBef>
              <a:buClr>
                <a:schemeClr val="dk1"/>
              </a:buClr>
              <a:buFont typeface="Proxima Nova"/>
              <a:buChar char="●"/>
            </a:pPr>
            <a:r>
              <a:rPr lang="en" sz="1200" dirty="0">
                <a:solidFill>
                  <a:schemeClr val="dk1"/>
                </a:solidFill>
                <a:latin typeface="Proxima Nova"/>
                <a:ea typeface="Proxima Nova"/>
                <a:cs typeface="Proxima Nova"/>
                <a:sym typeface="Proxima Nova"/>
              </a:rPr>
              <a:t>Ad hoc Metrics</a:t>
            </a:r>
          </a:p>
          <a:p>
            <a:pPr marL="457200" lvl="0" indent="-228600" rtl="0">
              <a:lnSpc>
                <a:spcPct val="115000"/>
              </a:lnSpc>
              <a:spcBef>
                <a:spcPts val="600"/>
              </a:spcBef>
              <a:buClr>
                <a:schemeClr val="dk1"/>
              </a:buClr>
              <a:buFont typeface="Proxima Nova"/>
              <a:buChar char="●"/>
            </a:pPr>
            <a:r>
              <a:rPr lang="en" sz="1200" dirty="0">
                <a:solidFill>
                  <a:schemeClr val="dk1"/>
                </a:solidFill>
                <a:latin typeface="Proxima Nova"/>
                <a:ea typeface="Proxima Nova"/>
                <a:cs typeface="Proxima Nova"/>
                <a:sym typeface="Proxima Nova"/>
              </a:rPr>
              <a:t>Performance Reports</a:t>
            </a:r>
          </a:p>
          <a:p>
            <a:pPr marL="457200" lvl="0" indent="-228600" rtl="0">
              <a:lnSpc>
                <a:spcPct val="115000"/>
              </a:lnSpc>
              <a:spcBef>
                <a:spcPts val="600"/>
              </a:spcBef>
              <a:buClr>
                <a:schemeClr val="dk1"/>
              </a:buClr>
              <a:buFont typeface="Proxima Nova"/>
              <a:buChar char="●"/>
            </a:pPr>
            <a:r>
              <a:rPr lang="en" sz="1200" dirty="0">
                <a:solidFill>
                  <a:schemeClr val="dk1"/>
                </a:solidFill>
                <a:latin typeface="Proxima Nova"/>
                <a:ea typeface="Proxima Nova"/>
                <a:cs typeface="Proxima Nova"/>
                <a:sym typeface="Proxima Nova"/>
              </a:rPr>
              <a:t>From Hawkular</a:t>
            </a:r>
          </a:p>
          <a:p>
            <a:pPr lvl="0" rtl="0">
              <a:lnSpc>
                <a:spcPct val="115000"/>
              </a:lnSpc>
              <a:spcBef>
                <a:spcPts val="600"/>
              </a:spcBef>
              <a:buNone/>
            </a:pPr>
            <a:endParaRPr dirty="0">
              <a:solidFill>
                <a:srgbClr val="000000"/>
              </a:solidFill>
              <a:latin typeface="Proxima Nova"/>
              <a:ea typeface="Proxima Nova"/>
              <a:cs typeface="Proxima Nova"/>
              <a:sym typeface="Proxima Nova"/>
            </a:endParaRPr>
          </a:p>
        </p:txBody>
      </p:sp>
      <p:pic>
        <p:nvPicPr>
          <p:cNvPr id="1711" name="Shape 1711"/>
          <p:cNvPicPr preferRelativeResize="0"/>
          <p:nvPr/>
        </p:nvPicPr>
        <p:blipFill>
          <a:blip r:embed="rId3">
            <a:alphaModFix/>
          </a:blip>
          <a:stretch>
            <a:fillRect/>
          </a:stretch>
        </p:blipFill>
        <p:spPr>
          <a:xfrm>
            <a:off x="7883272" y="305087"/>
            <a:ext cx="704119" cy="752000"/>
          </a:xfrm>
          <a:prstGeom prst="rect">
            <a:avLst/>
          </a:prstGeom>
          <a:noFill/>
          <a:ln>
            <a:noFill/>
          </a:ln>
        </p:spPr>
      </p:pic>
      <p:pic>
        <p:nvPicPr>
          <p:cNvPr id="1712" name="Shape 1712"/>
          <p:cNvPicPr preferRelativeResize="0"/>
          <p:nvPr/>
        </p:nvPicPr>
        <p:blipFill>
          <a:blip r:embed="rId4">
            <a:alphaModFix/>
          </a:blip>
          <a:stretch>
            <a:fillRect/>
          </a:stretch>
        </p:blipFill>
        <p:spPr>
          <a:xfrm>
            <a:off x="5639399" y="3011505"/>
            <a:ext cx="2920499" cy="1473645"/>
          </a:xfrm>
          <a:prstGeom prst="rect">
            <a:avLst/>
          </a:prstGeom>
          <a:noFill/>
          <a:ln>
            <a:noFill/>
          </a:ln>
        </p:spPr>
      </p:pic>
      <p:pic>
        <p:nvPicPr>
          <p:cNvPr id="1713" name="Shape 1713" descr="Screen Shot 2017-04-17 at 19.55.09.png"/>
          <p:cNvPicPr preferRelativeResize="0"/>
          <p:nvPr/>
        </p:nvPicPr>
        <p:blipFill>
          <a:blip r:embed="rId5">
            <a:alphaModFix/>
          </a:blip>
          <a:stretch>
            <a:fillRect/>
          </a:stretch>
        </p:blipFill>
        <p:spPr>
          <a:xfrm>
            <a:off x="5715815" y="1377874"/>
            <a:ext cx="2812436" cy="1473650"/>
          </a:xfrm>
          <a:prstGeom prst="rect">
            <a:avLst/>
          </a:prstGeom>
          <a:noFill/>
          <a:ln>
            <a:noFill/>
          </a:ln>
        </p:spPr>
      </p:pic>
      <p:pic>
        <p:nvPicPr>
          <p:cNvPr id="1714" name="Shape 1714" descr="Logotype_RH_Cloudforms_RGB_Black.png"/>
          <p:cNvPicPr preferRelativeResize="0"/>
          <p:nvPr/>
        </p:nvPicPr>
        <p:blipFill>
          <a:blip r:embed="rId6">
            <a:alphaModFix/>
          </a:blip>
          <a:stretch>
            <a:fillRect/>
          </a:stretch>
        </p:blipFill>
        <p:spPr>
          <a:xfrm>
            <a:off x="5618017" y="505661"/>
            <a:ext cx="1761901" cy="366831"/>
          </a:xfrm>
          <a:prstGeom prst="rect">
            <a:avLst/>
          </a:prstGeom>
          <a:noFill/>
          <a:ln>
            <a:noFill/>
          </a:ln>
        </p:spPr>
      </p:pic>
      <p:sp>
        <p:nvSpPr>
          <p:cNvPr id="1715" name="Shape 1715"/>
          <p:cNvSpPr/>
          <p:nvPr/>
        </p:nvSpPr>
        <p:spPr>
          <a:xfrm>
            <a:off x="7420849" y="562875"/>
            <a:ext cx="421500" cy="366900"/>
          </a:xfrm>
          <a:prstGeom prst="mathPlus">
            <a:avLst>
              <a:gd name="adj1" fmla="val 23520"/>
            </a:avLst>
          </a:prstGeom>
          <a:solidFill>
            <a:srgbClr val="99999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582252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Shape 1720"/>
          <p:cNvSpPr txBox="1">
            <a:spLocks noGrp="1"/>
          </p:cNvSpPr>
          <p:nvPr>
            <p:ph type="title" idx="4294967295"/>
          </p:nvPr>
        </p:nvSpPr>
        <p:spPr>
          <a:xfrm>
            <a:off x="826650" y="0"/>
            <a:ext cx="7995300" cy="1063200"/>
          </a:xfrm>
          <a:prstGeom prst="rect">
            <a:avLst/>
          </a:prstGeom>
        </p:spPr>
        <p:txBody>
          <a:bodyPr lIns="91425" tIns="91425" rIns="91425" bIns="91425" anchor="b" anchorCtr="0">
            <a:noAutofit/>
          </a:bodyPr>
          <a:lstStyle/>
          <a:p>
            <a:pPr lvl="0" rtl="0">
              <a:spcBef>
                <a:spcPts val="0"/>
              </a:spcBef>
              <a:buNone/>
            </a:pPr>
            <a:r>
              <a:rPr lang="en" b="1"/>
              <a:t>Windows Containers on OpenShift (Preview)</a:t>
            </a:r>
          </a:p>
        </p:txBody>
      </p:sp>
      <p:sp>
        <p:nvSpPr>
          <p:cNvPr id="1721" name="Shape 1721"/>
          <p:cNvSpPr txBox="1">
            <a:spLocks noGrp="1"/>
          </p:cNvSpPr>
          <p:nvPr>
            <p:ph type="body" idx="2"/>
          </p:nvPr>
        </p:nvSpPr>
        <p:spPr>
          <a:xfrm>
            <a:off x="73625" y="1201925"/>
            <a:ext cx="4563300" cy="3610500"/>
          </a:xfrm>
          <a:prstGeom prst="rect">
            <a:avLst/>
          </a:prstGeom>
        </p:spPr>
        <p:txBody>
          <a:bodyPr lIns="91425" tIns="91425" rIns="91425" bIns="91425" anchor="t" anchorCtr="0">
            <a:noAutofit/>
          </a:bodyPr>
          <a:lstStyle/>
          <a:p>
            <a:pPr marL="457200" lvl="0" indent="-228600" rtl="0">
              <a:spcBef>
                <a:spcPts val="0"/>
              </a:spcBef>
            </a:pPr>
            <a:r>
              <a:rPr lang="en"/>
              <a:t>Upstream project to improve Windows Containers and Kubernetes support</a:t>
            </a:r>
          </a:p>
          <a:p>
            <a:pPr marL="457200" lvl="0" indent="-228600" rtl="0">
              <a:spcBef>
                <a:spcPts val="0"/>
              </a:spcBef>
            </a:pPr>
            <a:r>
              <a:rPr lang="en"/>
              <a:t>Collaboration between Microsoft, Red Hat and Kubernetes (Windows SIG)</a:t>
            </a:r>
          </a:p>
          <a:p>
            <a:pPr marL="457200" lvl="0" indent="-228600" rtl="0">
              <a:spcBef>
                <a:spcPts val="0"/>
              </a:spcBef>
            </a:pPr>
            <a:r>
              <a:rPr lang="en"/>
              <a:t>Demo of OpenShift running mixed cluster with Windows Containers/Windows Server 2016 Nodes running with Linux Containers/RHEL Nodes </a:t>
            </a:r>
          </a:p>
          <a:p>
            <a:pPr marL="457200" lvl="0" indent="-228600" rtl="0">
              <a:spcBef>
                <a:spcPts val="0"/>
              </a:spcBef>
            </a:pPr>
            <a:r>
              <a:rPr lang="en"/>
              <a:t>Running in OpenShift (kube pod) running .NET 4.5.  With a java container as well.</a:t>
            </a:r>
          </a:p>
          <a:p>
            <a:pPr marL="457200" lvl="0" indent="-228600" rtl="0">
              <a:spcBef>
                <a:spcPts val="0"/>
              </a:spcBef>
            </a:pPr>
            <a:r>
              <a:rPr lang="en"/>
              <a:t>Watch the </a:t>
            </a:r>
            <a:r>
              <a:rPr lang="en" u="sng">
                <a:solidFill>
                  <a:schemeClr val="hlink"/>
                </a:solidFill>
                <a:hlinkClick r:id="rId3"/>
              </a:rPr>
              <a:t>demo video</a:t>
            </a:r>
            <a:r>
              <a:rPr lang="en"/>
              <a:t>.</a:t>
            </a:r>
          </a:p>
        </p:txBody>
      </p:sp>
      <p:pic>
        <p:nvPicPr>
          <p:cNvPr id="1722" name="Shape 1722"/>
          <p:cNvPicPr preferRelativeResize="0"/>
          <p:nvPr/>
        </p:nvPicPr>
        <p:blipFill>
          <a:blip r:embed="rId4">
            <a:alphaModFix/>
          </a:blip>
          <a:stretch>
            <a:fillRect/>
          </a:stretch>
        </p:blipFill>
        <p:spPr>
          <a:xfrm>
            <a:off x="4713125" y="1368000"/>
            <a:ext cx="4202271" cy="3151703"/>
          </a:xfrm>
          <a:prstGeom prst="rect">
            <a:avLst/>
          </a:prstGeom>
          <a:noFill/>
          <a:ln>
            <a:noFill/>
          </a:ln>
        </p:spPr>
      </p:pic>
    </p:spTree>
    <p:extLst>
      <p:ext uri="{BB962C8B-B14F-4D97-AF65-F5344CB8AC3E}">
        <p14:creationId xmlns:p14="http://schemas.microsoft.com/office/powerpoint/2010/main" val="399986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Shape 1727"/>
          <p:cNvSpPr txBox="1">
            <a:spLocks noGrp="1"/>
          </p:cNvSpPr>
          <p:nvPr>
            <p:ph type="body" idx="2"/>
          </p:nvPr>
        </p:nvSpPr>
        <p:spPr>
          <a:xfrm>
            <a:off x="723125" y="1244925"/>
            <a:ext cx="8001000" cy="3468900"/>
          </a:xfrm>
          <a:prstGeom prst="rect">
            <a:avLst/>
          </a:prstGeom>
        </p:spPr>
        <p:txBody>
          <a:bodyPr lIns="91425" tIns="91425" rIns="91425" bIns="91425" anchor="t" anchorCtr="0">
            <a:noAutofit/>
          </a:bodyPr>
          <a:lstStyle/>
          <a:p>
            <a:pPr marL="457200" lvl="0" indent="-330200" rtl="0">
              <a:spcBef>
                <a:spcPts val="0"/>
              </a:spcBef>
              <a:buSzPct val="100000"/>
            </a:pPr>
            <a:r>
              <a:rPr lang="en" sz="1600" dirty="0"/>
              <a:t>41 OpenShift Sponsor Partners at Summit</a:t>
            </a:r>
          </a:p>
          <a:p>
            <a:pPr marL="457200" lvl="0" indent="-330200" rtl="0">
              <a:spcBef>
                <a:spcPts val="0"/>
              </a:spcBef>
              <a:buSzPct val="100000"/>
            </a:pPr>
            <a:endParaRPr lang="en-US" sz="1600" dirty="0"/>
          </a:p>
          <a:p>
            <a:pPr marL="457200" lvl="0" indent="-330200" rtl="0">
              <a:spcBef>
                <a:spcPts val="0"/>
              </a:spcBef>
              <a:buSzPct val="100000"/>
            </a:pPr>
            <a:r>
              <a:rPr lang="en" sz="1600" dirty="0"/>
              <a:t>17 Primed Partners at Summit</a:t>
            </a:r>
          </a:p>
          <a:p>
            <a:pPr marL="457200" lvl="0" indent="-330200" rtl="0">
              <a:spcBef>
                <a:spcPts val="0"/>
              </a:spcBef>
              <a:buSzPct val="100000"/>
            </a:pPr>
            <a:endParaRPr lang="en-US" sz="1600" dirty="0"/>
          </a:p>
          <a:p>
            <a:pPr marL="457200" lvl="0" indent="-330200" rtl="0">
              <a:spcBef>
                <a:spcPts val="0"/>
              </a:spcBef>
              <a:buSzPct val="100000"/>
            </a:pPr>
            <a:r>
              <a:rPr lang="en" sz="1600" dirty="0"/>
              <a:t>35+ meetings with partners @ Summit</a:t>
            </a:r>
          </a:p>
          <a:p>
            <a:pPr marL="457200" lvl="0" indent="-330200" rtl="0">
              <a:spcBef>
                <a:spcPts val="0"/>
              </a:spcBef>
              <a:buSzPct val="100000"/>
            </a:pPr>
            <a:endParaRPr lang="en-US" sz="1600" dirty="0"/>
          </a:p>
          <a:p>
            <a:pPr marL="457200" lvl="0" indent="-330200" rtl="0">
              <a:spcBef>
                <a:spcPts val="0"/>
              </a:spcBef>
              <a:buSzPct val="100000"/>
            </a:pPr>
            <a:r>
              <a:rPr lang="en" sz="1600" dirty="0"/>
              <a:t>Press Releases - 5 Partner-led; 1 Red Hat-led </a:t>
            </a:r>
          </a:p>
          <a:p>
            <a:pPr marL="914400" lvl="1" indent="-330200" rtl="0">
              <a:spcBef>
                <a:spcPts val="0"/>
              </a:spcBef>
              <a:buSzPct val="100000"/>
            </a:pPr>
            <a:r>
              <a:rPr lang="en" sz="1600" dirty="0"/>
              <a:t>AWS, BlackDuck, EnterpriseDB, BigSwitch, JFrog and Avi Networks</a:t>
            </a:r>
          </a:p>
          <a:p>
            <a:pPr marL="457200" lvl="0" indent="-330200" rtl="0">
              <a:spcBef>
                <a:spcPts val="0"/>
              </a:spcBef>
              <a:buSzPct val="100000"/>
            </a:pPr>
            <a:endParaRPr lang="en-US" sz="1600" dirty="0"/>
          </a:p>
          <a:p>
            <a:pPr marL="457200" lvl="0" indent="-330200" rtl="0">
              <a:spcBef>
                <a:spcPts val="0"/>
              </a:spcBef>
              <a:buSzPct val="100000"/>
            </a:pPr>
            <a:r>
              <a:rPr lang="en" sz="1600" dirty="0"/>
              <a:t>Container Health Index Release</a:t>
            </a:r>
          </a:p>
          <a:p>
            <a:pPr marL="914400" lvl="1" indent="-330200" rtl="0">
              <a:spcBef>
                <a:spcPts val="0"/>
              </a:spcBef>
              <a:buSzPct val="100000"/>
            </a:pPr>
            <a:r>
              <a:rPr lang="en" sz="1600" dirty="0"/>
              <a:t>18 Partner Quotes/Mentions supporting release</a:t>
            </a:r>
          </a:p>
          <a:p>
            <a:pPr lvl="0" indent="0" rtl="0">
              <a:spcBef>
                <a:spcPts val="0"/>
              </a:spcBef>
              <a:buNone/>
            </a:pPr>
            <a:endParaRPr sz="1600" dirty="0"/>
          </a:p>
        </p:txBody>
      </p:sp>
      <p:sp>
        <p:nvSpPr>
          <p:cNvPr id="1728" name="Shape 1728"/>
          <p:cNvSpPr txBox="1">
            <a:spLocks noGrp="1"/>
          </p:cNvSpPr>
          <p:nvPr>
            <p:ph type="title" idx="4294967295"/>
          </p:nvPr>
        </p:nvSpPr>
        <p:spPr>
          <a:xfrm>
            <a:off x="826650" y="0"/>
            <a:ext cx="8317500" cy="1063200"/>
          </a:xfrm>
          <a:prstGeom prst="rect">
            <a:avLst/>
          </a:prstGeom>
        </p:spPr>
        <p:txBody>
          <a:bodyPr lIns="91425" tIns="91425" rIns="91425" bIns="91425" anchor="b" anchorCtr="0">
            <a:noAutofit/>
          </a:bodyPr>
          <a:lstStyle/>
          <a:p>
            <a:pPr lvl="0" rtl="0">
              <a:spcBef>
                <a:spcPts val="0"/>
              </a:spcBef>
              <a:buNone/>
            </a:pPr>
            <a:r>
              <a:rPr lang="en" b="1"/>
              <a:t>Partner Solutions</a:t>
            </a:r>
          </a:p>
        </p:txBody>
      </p:sp>
    </p:spTree>
    <p:extLst>
      <p:ext uri="{BB962C8B-B14F-4D97-AF65-F5344CB8AC3E}">
        <p14:creationId xmlns:p14="http://schemas.microsoft.com/office/powerpoint/2010/main" val="1336398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56</a:t>
            </a:fld>
            <a:endParaRPr lang="en"/>
          </a:p>
        </p:txBody>
      </p:sp>
      <p:sp>
        <p:nvSpPr>
          <p:cNvPr id="1099" name="Shape 1099"/>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a:t>WHO IS DOING THIS?</a:t>
            </a:r>
          </a:p>
        </p:txBody>
      </p:sp>
      <p:pic>
        <p:nvPicPr>
          <p:cNvPr id="1100" name="Shape 1100"/>
          <p:cNvPicPr preferRelativeResize="0"/>
          <p:nvPr/>
        </p:nvPicPr>
        <p:blipFill>
          <a:blip r:embed="rId3">
            <a:alphaModFix/>
          </a:blip>
          <a:stretch>
            <a:fillRect/>
          </a:stretch>
        </p:blipFill>
        <p:spPr>
          <a:xfrm>
            <a:off x="2819318" y="2069379"/>
            <a:ext cx="967255" cy="346275"/>
          </a:xfrm>
          <a:prstGeom prst="rect">
            <a:avLst/>
          </a:prstGeom>
          <a:noFill/>
          <a:ln>
            <a:noFill/>
          </a:ln>
        </p:spPr>
      </p:pic>
      <p:pic>
        <p:nvPicPr>
          <p:cNvPr id="1101" name="Shape 1101"/>
          <p:cNvPicPr preferRelativeResize="0"/>
          <p:nvPr/>
        </p:nvPicPr>
        <p:blipFill>
          <a:blip r:embed="rId4">
            <a:alphaModFix/>
          </a:blip>
          <a:stretch>
            <a:fillRect/>
          </a:stretch>
        </p:blipFill>
        <p:spPr>
          <a:xfrm>
            <a:off x="908250" y="1468159"/>
            <a:ext cx="1720125" cy="384765"/>
          </a:xfrm>
          <a:prstGeom prst="rect">
            <a:avLst/>
          </a:prstGeom>
          <a:noFill/>
          <a:ln>
            <a:noFill/>
          </a:ln>
        </p:spPr>
      </p:pic>
      <p:pic>
        <p:nvPicPr>
          <p:cNvPr id="1102" name="Shape 1102"/>
          <p:cNvPicPr preferRelativeResize="0"/>
          <p:nvPr/>
        </p:nvPicPr>
        <p:blipFill>
          <a:blip r:embed="rId5">
            <a:alphaModFix/>
          </a:blip>
          <a:stretch>
            <a:fillRect/>
          </a:stretch>
        </p:blipFill>
        <p:spPr>
          <a:xfrm>
            <a:off x="5049208" y="2055142"/>
            <a:ext cx="1183950" cy="374750"/>
          </a:xfrm>
          <a:prstGeom prst="rect">
            <a:avLst/>
          </a:prstGeom>
          <a:noFill/>
          <a:ln>
            <a:noFill/>
          </a:ln>
        </p:spPr>
      </p:pic>
      <p:pic>
        <p:nvPicPr>
          <p:cNvPr id="1103" name="Shape 1103"/>
          <p:cNvPicPr preferRelativeResize="0"/>
          <p:nvPr/>
        </p:nvPicPr>
        <p:blipFill>
          <a:blip r:embed="rId6">
            <a:alphaModFix/>
          </a:blip>
          <a:stretch>
            <a:fillRect/>
          </a:stretch>
        </p:blipFill>
        <p:spPr>
          <a:xfrm>
            <a:off x="7016037" y="1924329"/>
            <a:ext cx="1131350" cy="636375"/>
          </a:xfrm>
          <a:prstGeom prst="rect">
            <a:avLst/>
          </a:prstGeom>
          <a:noFill/>
          <a:ln>
            <a:noFill/>
          </a:ln>
        </p:spPr>
      </p:pic>
      <p:pic>
        <p:nvPicPr>
          <p:cNvPr id="1104" name="Shape 1104"/>
          <p:cNvPicPr preferRelativeResize="0"/>
          <p:nvPr/>
        </p:nvPicPr>
        <p:blipFill>
          <a:blip r:embed="rId7">
            <a:alphaModFix/>
          </a:blip>
          <a:stretch>
            <a:fillRect/>
          </a:stretch>
        </p:blipFill>
        <p:spPr>
          <a:xfrm>
            <a:off x="1150720" y="2654815"/>
            <a:ext cx="930384" cy="711286"/>
          </a:xfrm>
          <a:prstGeom prst="rect">
            <a:avLst/>
          </a:prstGeom>
          <a:noFill/>
          <a:ln>
            <a:noFill/>
          </a:ln>
        </p:spPr>
      </p:pic>
      <p:pic>
        <p:nvPicPr>
          <p:cNvPr id="1105" name="Shape 1105"/>
          <p:cNvPicPr preferRelativeResize="0"/>
          <p:nvPr/>
        </p:nvPicPr>
        <p:blipFill>
          <a:blip r:embed="rId8">
            <a:alphaModFix/>
          </a:blip>
          <a:stretch>
            <a:fillRect/>
          </a:stretch>
        </p:blipFill>
        <p:spPr>
          <a:xfrm>
            <a:off x="2832009" y="2615496"/>
            <a:ext cx="1094273" cy="711274"/>
          </a:xfrm>
          <a:prstGeom prst="rect">
            <a:avLst/>
          </a:prstGeom>
          <a:noFill/>
          <a:ln>
            <a:noFill/>
          </a:ln>
        </p:spPr>
      </p:pic>
      <p:pic>
        <p:nvPicPr>
          <p:cNvPr id="1106" name="Shape 1106"/>
          <p:cNvPicPr preferRelativeResize="0"/>
          <p:nvPr/>
        </p:nvPicPr>
        <p:blipFill>
          <a:blip r:embed="rId9">
            <a:alphaModFix/>
          </a:blip>
          <a:stretch>
            <a:fillRect/>
          </a:stretch>
        </p:blipFill>
        <p:spPr>
          <a:xfrm>
            <a:off x="6812150" y="2829110"/>
            <a:ext cx="1539125" cy="284048"/>
          </a:xfrm>
          <a:prstGeom prst="rect">
            <a:avLst/>
          </a:prstGeom>
          <a:noFill/>
          <a:ln>
            <a:noFill/>
          </a:ln>
        </p:spPr>
      </p:pic>
      <p:sp>
        <p:nvSpPr>
          <p:cNvPr id="1107" name="Shape 1107"/>
          <p:cNvSpPr txBox="1"/>
          <p:nvPr/>
        </p:nvSpPr>
        <p:spPr>
          <a:xfrm>
            <a:off x="2915850" y="4195400"/>
            <a:ext cx="3312300" cy="3747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read more at openshift.com/customers</a:t>
            </a:r>
          </a:p>
        </p:txBody>
      </p:sp>
      <p:pic>
        <p:nvPicPr>
          <p:cNvPr id="1108" name="Shape 1108" descr="paychex_logo.png"/>
          <p:cNvPicPr preferRelativeResize="0"/>
          <p:nvPr/>
        </p:nvPicPr>
        <p:blipFill>
          <a:blip r:embed="rId10">
            <a:alphaModFix/>
          </a:blip>
          <a:stretch>
            <a:fillRect/>
          </a:stretch>
        </p:blipFill>
        <p:spPr>
          <a:xfrm>
            <a:off x="4943514" y="2849738"/>
            <a:ext cx="1428174" cy="224268"/>
          </a:xfrm>
          <a:prstGeom prst="rect">
            <a:avLst/>
          </a:prstGeom>
          <a:noFill/>
          <a:ln>
            <a:noFill/>
          </a:ln>
        </p:spPr>
      </p:pic>
      <p:pic>
        <p:nvPicPr>
          <p:cNvPr id="1109" name="Shape 1109" descr="unc_logo_opt.png"/>
          <p:cNvPicPr preferRelativeResize="0"/>
          <p:nvPr/>
        </p:nvPicPr>
        <p:blipFill>
          <a:blip r:embed="rId11">
            <a:alphaModFix/>
          </a:blip>
          <a:stretch>
            <a:fillRect/>
          </a:stretch>
        </p:blipFill>
        <p:spPr>
          <a:xfrm>
            <a:off x="3103812" y="3456962"/>
            <a:ext cx="1392781" cy="384774"/>
          </a:xfrm>
          <a:prstGeom prst="rect">
            <a:avLst/>
          </a:prstGeom>
          <a:noFill/>
          <a:ln>
            <a:noFill/>
          </a:ln>
        </p:spPr>
      </p:pic>
      <p:pic>
        <p:nvPicPr>
          <p:cNvPr id="1110" name="Shape 1110" descr="uts_logo.png"/>
          <p:cNvPicPr preferRelativeResize="0"/>
          <p:nvPr/>
        </p:nvPicPr>
        <p:blipFill>
          <a:blip r:embed="rId12">
            <a:alphaModFix/>
          </a:blip>
          <a:stretch>
            <a:fillRect/>
          </a:stretch>
        </p:blipFill>
        <p:spPr>
          <a:xfrm>
            <a:off x="5084520" y="3483551"/>
            <a:ext cx="1094274" cy="359949"/>
          </a:xfrm>
          <a:prstGeom prst="rect">
            <a:avLst/>
          </a:prstGeom>
          <a:noFill/>
          <a:ln>
            <a:noFill/>
          </a:ln>
        </p:spPr>
      </p:pic>
      <p:pic>
        <p:nvPicPr>
          <p:cNvPr id="1111" name="Shape 1111"/>
          <p:cNvPicPr preferRelativeResize="0"/>
          <p:nvPr/>
        </p:nvPicPr>
        <p:blipFill>
          <a:blip r:embed="rId13">
            <a:alphaModFix/>
          </a:blip>
          <a:stretch>
            <a:fillRect/>
          </a:stretch>
        </p:blipFill>
        <p:spPr>
          <a:xfrm>
            <a:off x="6810100" y="3474450"/>
            <a:ext cx="1568763" cy="384775"/>
          </a:xfrm>
          <a:prstGeom prst="rect">
            <a:avLst/>
          </a:prstGeom>
          <a:noFill/>
          <a:ln>
            <a:noFill/>
          </a:ln>
        </p:spPr>
      </p:pic>
      <p:pic>
        <p:nvPicPr>
          <p:cNvPr id="1112" name="Shape 1112"/>
          <p:cNvPicPr preferRelativeResize="0"/>
          <p:nvPr/>
        </p:nvPicPr>
        <p:blipFill>
          <a:blip r:embed="rId14">
            <a:alphaModFix/>
          </a:blip>
          <a:stretch>
            <a:fillRect/>
          </a:stretch>
        </p:blipFill>
        <p:spPr>
          <a:xfrm>
            <a:off x="930575" y="3470037"/>
            <a:ext cx="1817072" cy="393600"/>
          </a:xfrm>
          <a:prstGeom prst="rect">
            <a:avLst/>
          </a:prstGeom>
          <a:noFill/>
          <a:ln>
            <a:noFill/>
          </a:ln>
        </p:spPr>
      </p:pic>
      <p:pic>
        <p:nvPicPr>
          <p:cNvPr id="1113" name="Shape 1113"/>
          <p:cNvPicPr preferRelativeResize="0"/>
          <p:nvPr/>
        </p:nvPicPr>
        <p:blipFill>
          <a:blip r:embed="rId15">
            <a:alphaModFix/>
          </a:blip>
          <a:stretch>
            <a:fillRect/>
          </a:stretch>
        </p:blipFill>
        <p:spPr>
          <a:xfrm>
            <a:off x="6726800" y="1422700"/>
            <a:ext cx="1539125" cy="260029"/>
          </a:xfrm>
          <a:prstGeom prst="rect">
            <a:avLst/>
          </a:prstGeom>
          <a:noFill/>
          <a:ln>
            <a:noFill/>
          </a:ln>
        </p:spPr>
      </p:pic>
      <p:pic>
        <p:nvPicPr>
          <p:cNvPr id="1114" name="Shape 1114"/>
          <p:cNvPicPr preferRelativeResize="0"/>
          <p:nvPr/>
        </p:nvPicPr>
        <p:blipFill>
          <a:blip r:embed="rId16">
            <a:alphaModFix/>
          </a:blip>
          <a:stretch>
            <a:fillRect/>
          </a:stretch>
        </p:blipFill>
        <p:spPr>
          <a:xfrm>
            <a:off x="4761364" y="1343125"/>
            <a:ext cx="1650010" cy="549991"/>
          </a:xfrm>
          <a:prstGeom prst="rect">
            <a:avLst/>
          </a:prstGeom>
          <a:noFill/>
          <a:ln>
            <a:noFill/>
          </a:ln>
        </p:spPr>
      </p:pic>
      <p:pic>
        <p:nvPicPr>
          <p:cNvPr id="1115" name="Shape 1115"/>
          <p:cNvPicPr preferRelativeResize="0"/>
          <p:nvPr/>
        </p:nvPicPr>
        <p:blipFill>
          <a:blip r:embed="rId17">
            <a:alphaModFix/>
          </a:blip>
          <a:stretch>
            <a:fillRect/>
          </a:stretch>
        </p:blipFill>
        <p:spPr>
          <a:xfrm>
            <a:off x="1284875" y="1952124"/>
            <a:ext cx="662076" cy="603499"/>
          </a:xfrm>
          <a:prstGeom prst="rect">
            <a:avLst/>
          </a:prstGeom>
          <a:noFill/>
          <a:ln>
            <a:noFill/>
          </a:ln>
        </p:spPr>
      </p:pic>
      <p:pic>
        <p:nvPicPr>
          <p:cNvPr id="1116" name="Shape 1116"/>
          <p:cNvPicPr preferRelativeResize="0"/>
          <p:nvPr/>
        </p:nvPicPr>
        <p:blipFill>
          <a:blip r:embed="rId18">
            <a:alphaModFix/>
          </a:blip>
          <a:stretch>
            <a:fillRect/>
          </a:stretch>
        </p:blipFill>
        <p:spPr>
          <a:xfrm>
            <a:off x="2794450" y="1513112"/>
            <a:ext cx="1525519" cy="224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Shape 907"/>
          <p:cNvSpPr txBox="1">
            <a:spLocks noGrp="1"/>
          </p:cNvSpPr>
          <p:nvPr>
            <p:ph type="title"/>
          </p:nvPr>
        </p:nvSpPr>
        <p:spPr>
          <a:xfrm>
            <a:off x="813075" y="317100"/>
            <a:ext cx="3028800" cy="755700"/>
          </a:xfrm>
          <a:prstGeom prst="rect">
            <a:avLst/>
          </a:prstGeom>
        </p:spPr>
        <p:txBody>
          <a:bodyPr lIns="91425" tIns="91425" rIns="91425" bIns="91425" anchor="b" anchorCtr="0">
            <a:noAutofit/>
          </a:bodyPr>
          <a:lstStyle/>
          <a:p>
            <a:pPr lvl="0" rtl="0">
              <a:spcBef>
                <a:spcPts val="0"/>
              </a:spcBef>
              <a:buNone/>
            </a:pPr>
            <a:r>
              <a:rPr lang="en">
                <a:latin typeface="Proxima Nova"/>
                <a:ea typeface="Proxima Nova"/>
                <a:cs typeface="Proxima Nova"/>
                <a:sym typeface="Proxima Nova"/>
              </a:rPr>
              <a:t>KEYBANK</a:t>
            </a:r>
          </a:p>
        </p:txBody>
      </p:sp>
      <p:pic>
        <p:nvPicPr>
          <p:cNvPr id="908" name="Shape 908" descr="KeyBank_logo_Key_Bank.png"/>
          <p:cNvPicPr preferRelativeResize="0"/>
          <p:nvPr/>
        </p:nvPicPr>
        <p:blipFill>
          <a:blip r:embed="rId3">
            <a:alphaModFix/>
          </a:blip>
          <a:stretch>
            <a:fillRect/>
          </a:stretch>
        </p:blipFill>
        <p:spPr>
          <a:xfrm>
            <a:off x="4665525" y="620375"/>
            <a:ext cx="3411448" cy="594450"/>
          </a:xfrm>
          <a:prstGeom prst="rect">
            <a:avLst/>
          </a:prstGeom>
          <a:noFill/>
          <a:ln>
            <a:noFill/>
          </a:ln>
        </p:spPr>
      </p:pic>
      <p:sp>
        <p:nvSpPr>
          <p:cNvPr id="909" name="Shape 909"/>
          <p:cNvSpPr txBox="1"/>
          <p:nvPr/>
        </p:nvSpPr>
        <p:spPr>
          <a:xfrm>
            <a:off x="4665525" y="2496350"/>
            <a:ext cx="3692700" cy="18252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200">
                <a:solidFill>
                  <a:schemeClr val="dk1"/>
                </a:solidFill>
                <a:latin typeface="Proxima Nova"/>
                <a:ea typeface="Proxima Nova"/>
                <a:cs typeface="Proxima Nova"/>
                <a:sym typeface="Proxima Nova"/>
              </a:rPr>
              <a:t>As with many large companies, KeyBank found that application delivery resulted in complexity growth over time, with slow manual testing, quarterly release cycles and outages resulting in poor Mean-to-time-Resolution (MTTR). KeyBank recently went cloud-native and built a DevOps practice while using Red Hat OpenShift Container Platform. KeyBank's DevOps team wanted to embrace an approach that also provided greater security for customer information. </a:t>
            </a:r>
          </a:p>
        </p:txBody>
      </p:sp>
      <p:sp>
        <p:nvSpPr>
          <p:cNvPr id="910" name="Shape 910"/>
          <p:cNvSpPr txBox="1"/>
          <p:nvPr/>
        </p:nvSpPr>
        <p:spPr>
          <a:xfrm>
            <a:off x="3961675" y="2480950"/>
            <a:ext cx="12300" cy="42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911" name="Shape 911"/>
          <p:cNvSpPr txBox="1">
            <a:spLocks noGrp="1"/>
          </p:cNvSpPr>
          <p:nvPr>
            <p:ph type="title"/>
          </p:nvPr>
        </p:nvSpPr>
        <p:spPr>
          <a:xfrm>
            <a:off x="4665525" y="1449325"/>
            <a:ext cx="3332400" cy="755700"/>
          </a:xfrm>
          <a:prstGeom prst="rect">
            <a:avLst/>
          </a:prstGeom>
        </p:spPr>
        <p:txBody>
          <a:bodyPr lIns="91425" tIns="91425" rIns="91425" bIns="91425" anchor="b" anchorCtr="0">
            <a:noAutofit/>
          </a:bodyPr>
          <a:lstStyle/>
          <a:p>
            <a:pPr lvl="0" rtl="0">
              <a:spcBef>
                <a:spcPts val="0"/>
              </a:spcBef>
              <a:buClr>
                <a:schemeClr val="dk1"/>
              </a:buClr>
              <a:buSzPct val="61111"/>
              <a:buFont typeface="Arial"/>
              <a:buNone/>
            </a:pPr>
            <a:r>
              <a:rPr lang="en" sz="1800" b="1">
                <a:latin typeface="Proxima Nova"/>
                <a:ea typeface="Proxima Nova"/>
                <a:cs typeface="Proxima Nova"/>
                <a:sym typeface="Proxima Nova"/>
              </a:rPr>
              <a:t>Thursday, May 4 </a:t>
            </a:r>
          </a:p>
          <a:p>
            <a:pPr lvl="0" rtl="0">
              <a:spcBef>
                <a:spcPts val="0"/>
              </a:spcBef>
              <a:buClr>
                <a:schemeClr val="dk1"/>
              </a:buClr>
              <a:buSzPct val="61111"/>
              <a:buFont typeface="Arial"/>
              <a:buNone/>
            </a:pPr>
            <a:r>
              <a:rPr lang="en" sz="1800" b="1">
                <a:latin typeface="Proxima Nova"/>
                <a:ea typeface="Proxima Nova"/>
                <a:cs typeface="Proxima Nova"/>
                <a:sym typeface="Proxima Nova"/>
              </a:rPr>
              <a:t>Day 3 keynote (afternoon)</a:t>
            </a:r>
          </a:p>
        </p:txBody>
      </p:sp>
      <p:pic>
        <p:nvPicPr>
          <p:cNvPr id="912" name="Shape 912" descr="JOHN RZESZOTARSKI.jpg"/>
          <p:cNvPicPr preferRelativeResize="0"/>
          <p:nvPr/>
        </p:nvPicPr>
        <p:blipFill>
          <a:blip r:embed="rId4">
            <a:alphaModFix/>
          </a:blip>
          <a:stretch>
            <a:fillRect/>
          </a:stretch>
        </p:blipFill>
        <p:spPr>
          <a:xfrm>
            <a:off x="872675" y="1583100"/>
            <a:ext cx="2909600" cy="2909600"/>
          </a:xfrm>
          <a:prstGeom prst="rect">
            <a:avLst/>
          </a:prstGeom>
          <a:noFill/>
          <a:ln>
            <a:noFill/>
          </a:ln>
        </p:spPr>
      </p:pic>
      <p:sp>
        <p:nvSpPr>
          <p:cNvPr id="913" name="Shape 913"/>
          <p:cNvSpPr txBox="1"/>
          <p:nvPr/>
        </p:nvSpPr>
        <p:spPr>
          <a:xfrm>
            <a:off x="826650" y="929775"/>
            <a:ext cx="2484300" cy="328800"/>
          </a:xfrm>
          <a:prstGeom prst="rect">
            <a:avLst/>
          </a:prstGeom>
          <a:noFill/>
          <a:ln>
            <a:noFill/>
          </a:ln>
        </p:spPr>
        <p:txBody>
          <a:bodyPr lIns="91425" tIns="91425" rIns="91425" bIns="91425" anchor="t" anchorCtr="0">
            <a:noAutofit/>
          </a:bodyPr>
          <a:lstStyle/>
          <a:p>
            <a:pPr lvl="0" rtl="0">
              <a:spcBef>
                <a:spcPts val="0"/>
              </a:spcBef>
              <a:buNone/>
            </a:pPr>
            <a:r>
              <a:rPr lang="en" b="1">
                <a:latin typeface="Proxima Nova"/>
                <a:ea typeface="Proxima Nova"/>
                <a:cs typeface="Proxima Nova"/>
                <a:sym typeface="Proxima Nova"/>
              </a:rPr>
              <a:t>JOHN RZESZOTARSKI</a:t>
            </a:r>
          </a:p>
          <a:p>
            <a:pPr lvl="0" rtl="0">
              <a:spcBef>
                <a:spcPts val="0"/>
              </a:spcBef>
              <a:buNone/>
            </a:pPr>
            <a:r>
              <a:rPr lang="en" sz="1100">
                <a:latin typeface="Proxima Nova"/>
                <a:ea typeface="Proxima Nova"/>
                <a:cs typeface="Proxima Nova"/>
                <a:sym typeface="Proxima Nova"/>
              </a:rPr>
              <a:t>Director of DevOps</a:t>
            </a:r>
          </a:p>
          <a:p>
            <a:pPr lvl="0" rtl="0">
              <a:spcBef>
                <a:spcPts val="0"/>
              </a:spcBef>
              <a:buNone/>
            </a:pPr>
            <a:endParaRPr>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237631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pic>
        <p:nvPicPr>
          <p:cNvPr id="1434" name="Shape 1434"/>
          <p:cNvPicPr preferRelativeResize="0"/>
          <p:nvPr/>
        </p:nvPicPr>
        <p:blipFill>
          <a:blip r:embed="rId3">
            <a:alphaModFix/>
          </a:blip>
          <a:stretch>
            <a:fillRect/>
          </a:stretch>
        </p:blipFill>
        <p:spPr>
          <a:xfrm>
            <a:off x="152400" y="808725"/>
            <a:ext cx="3292049" cy="3867259"/>
          </a:xfrm>
          <a:prstGeom prst="rect">
            <a:avLst/>
          </a:prstGeom>
          <a:noFill/>
          <a:ln>
            <a:noFill/>
          </a:ln>
        </p:spPr>
      </p:pic>
      <p:sp>
        <p:nvSpPr>
          <p:cNvPr id="1435" name="Shape 1435"/>
          <p:cNvSpPr txBox="1"/>
          <p:nvPr/>
        </p:nvSpPr>
        <p:spPr>
          <a:xfrm>
            <a:off x="446100" y="11625"/>
            <a:ext cx="8145000" cy="949500"/>
          </a:xfrm>
          <a:prstGeom prst="rect">
            <a:avLst/>
          </a:prstGeom>
          <a:noFill/>
          <a:ln>
            <a:noFill/>
          </a:ln>
        </p:spPr>
        <p:txBody>
          <a:bodyPr lIns="91425" tIns="91425" rIns="91425" bIns="91425" anchor="ctr" anchorCtr="0">
            <a:noAutofit/>
          </a:bodyPr>
          <a:lstStyle/>
          <a:p>
            <a:pPr lvl="0" rtl="0">
              <a:spcBef>
                <a:spcPts val="0"/>
              </a:spcBef>
              <a:buNone/>
            </a:pPr>
            <a:r>
              <a:rPr lang="en" sz="2800" b="1">
                <a:solidFill>
                  <a:schemeClr val="dk1"/>
                </a:solidFill>
                <a:latin typeface="Proxima Nova"/>
                <a:ea typeface="Proxima Nova"/>
                <a:cs typeface="Proxima Nova"/>
                <a:sym typeface="Proxima Nova"/>
              </a:rPr>
              <a:t>KEYBANK - Going Cloud-Native </a:t>
            </a:r>
          </a:p>
        </p:txBody>
      </p:sp>
      <p:sp>
        <p:nvSpPr>
          <p:cNvPr id="1436" name="Shape 1436"/>
          <p:cNvSpPr txBox="1"/>
          <p:nvPr/>
        </p:nvSpPr>
        <p:spPr>
          <a:xfrm>
            <a:off x="3596850" y="808725"/>
            <a:ext cx="5455200" cy="3747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300" b="1" i="1" dirty="0">
                <a:solidFill>
                  <a:srgbClr val="CC0000"/>
                </a:solidFill>
                <a:latin typeface="Proxima Nova"/>
                <a:ea typeface="Proxima Nova"/>
                <a:cs typeface="Proxima Nova"/>
                <a:sym typeface="Proxima Nova"/>
              </a:rPr>
              <a:t>“On Day 1 of our acquisition of a new bank, 10 changes were put into production, with 0 defects, during the middle of the day. That is the power of OpenShift.” -- John Rzeszotarski, Dir. DevOps, Keybank</a:t>
            </a:r>
          </a:p>
          <a:p>
            <a:pPr lvl="0" rtl="0">
              <a:lnSpc>
                <a:spcPct val="115000"/>
              </a:lnSpc>
              <a:spcBef>
                <a:spcPts val="0"/>
              </a:spcBef>
              <a:buNone/>
            </a:pPr>
            <a:endParaRPr sz="1000" dirty="0">
              <a:latin typeface="Proxima Nova"/>
              <a:ea typeface="Proxima Nova"/>
              <a:cs typeface="Proxima Nova"/>
              <a:sym typeface="Proxima Nova"/>
            </a:endParaRP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One of Top 15 banks in the US</a:t>
            </a: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Acquiring banks to reshape their market.</a:t>
            </a: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Challenging regulatory environment made changes difficult. </a:t>
            </a: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Using OpenShift to heavily focus on Containers, Automated Testing and Continuous Delivery. </a:t>
            </a: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Migrating monolithic applications to Microservices.</a:t>
            </a:r>
          </a:p>
          <a:p>
            <a:pPr marL="457200" lvl="0" indent="-311150" rtl="0">
              <a:lnSpc>
                <a:spcPct val="115000"/>
              </a:lnSpc>
              <a:spcBef>
                <a:spcPts val="0"/>
              </a:spcBef>
              <a:buSzPct val="100000"/>
              <a:buFont typeface="Proxima Nova"/>
              <a:buChar char="●"/>
            </a:pPr>
            <a:r>
              <a:rPr lang="en" sz="1300" dirty="0">
                <a:latin typeface="Proxima Nova"/>
                <a:ea typeface="Proxima Nova"/>
                <a:cs typeface="Proxima Nova"/>
                <a:sym typeface="Proxima Nova"/>
              </a:rPr>
              <a:t>OpenShift is driving their DevOps journey. Better collaboration between Devs and Ops. </a:t>
            </a:r>
            <a:endParaRPr sz="1300" dirty="0">
              <a:latin typeface="Proxima Nova"/>
              <a:ea typeface="Proxima Nova"/>
              <a:cs typeface="Proxima Nova"/>
              <a:sym typeface="Proxima Nova"/>
            </a:endParaRPr>
          </a:p>
          <a:p>
            <a:pPr lvl="0" rtl="0">
              <a:lnSpc>
                <a:spcPct val="115000"/>
              </a:lnSpc>
              <a:spcBef>
                <a:spcPts val="0"/>
              </a:spcBef>
              <a:buClr>
                <a:schemeClr val="dk1"/>
              </a:buClr>
              <a:buSzPct val="84615"/>
              <a:buFont typeface="Arial"/>
              <a:buNone/>
            </a:pPr>
            <a:endParaRPr lang="en-US" sz="700" b="1" dirty="0">
              <a:latin typeface="Proxima Nova"/>
              <a:ea typeface="Proxima Nova"/>
              <a:cs typeface="Proxima Nova"/>
              <a:sym typeface="Proxima Nova"/>
            </a:endParaRPr>
          </a:p>
          <a:p>
            <a:pPr lvl="0" rtl="0">
              <a:lnSpc>
                <a:spcPct val="115000"/>
              </a:lnSpc>
              <a:spcBef>
                <a:spcPts val="0"/>
              </a:spcBef>
              <a:buClr>
                <a:schemeClr val="dk1"/>
              </a:buClr>
              <a:buSzPct val="84615"/>
              <a:buFont typeface="Arial"/>
              <a:buNone/>
            </a:pPr>
            <a:r>
              <a:rPr lang="en" sz="1300" b="1" dirty="0">
                <a:latin typeface="Proxima Nova"/>
                <a:ea typeface="Proxima Nova"/>
                <a:cs typeface="Proxima Nova"/>
                <a:sym typeface="Proxima Nova"/>
              </a:rPr>
              <a:t>Our “containergeddon” is now orchestrated on OpenShift</a:t>
            </a:r>
          </a:p>
          <a:p>
            <a:pPr lvl="0" rtl="0">
              <a:lnSpc>
                <a:spcPct val="115000"/>
              </a:lnSpc>
              <a:spcBef>
                <a:spcPts val="0"/>
              </a:spcBef>
              <a:buNone/>
            </a:pPr>
            <a:endParaRPr sz="900" dirty="0">
              <a:latin typeface="Proxima Nova"/>
              <a:ea typeface="Proxima Nova"/>
              <a:cs typeface="Proxima Nova"/>
              <a:sym typeface="Proxima Nova"/>
            </a:endParaRPr>
          </a:p>
          <a:p>
            <a:pPr lvl="0" rtl="0">
              <a:lnSpc>
                <a:spcPct val="115000"/>
              </a:lnSpc>
              <a:spcBef>
                <a:spcPts val="0"/>
              </a:spcBef>
              <a:buClr>
                <a:srgbClr val="000000"/>
              </a:buClr>
              <a:buSzPct val="84615"/>
              <a:buFont typeface="Arial"/>
              <a:buNone/>
            </a:pPr>
            <a:r>
              <a:rPr lang="en" sz="1300" dirty="0">
                <a:latin typeface="Proxima Nova"/>
                <a:ea typeface="Proxima Nova"/>
                <a:cs typeface="Proxima Nova"/>
                <a:sym typeface="Proxima Nova"/>
              </a:rPr>
              <a:t>View the </a:t>
            </a:r>
            <a:r>
              <a:rPr lang="en" sz="1300" u="sng" dirty="0">
                <a:solidFill>
                  <a:schemeClr val="hlink"/>
                </a:solidFill>
                <a:latin typeface="Proxima Nova"/>
                <a:ea typeface="Proxima Nova"/>
                <a:cs typeface="Proxima Nova"/>
                <a:sym typeface="Proxima Nova"/>
                <a:hlinkClick r:id="rId4"/>
              </a:rPr>
              <a:t>KeyBank keynote</a:t>
            </a:r>
            <a:r>
              <a:rPr lang="en" sz="1300" dirty="0">
                <a:latin typeface="Proxima Nova"/>
                <a:ea typeface="Proxima Nova"/>
                <a:cs typeface="Proxima Nova"/>
                <a:sym typeface="Proxima Nova"/>
              </a:rPr>
              <a:t>, read the </a:t>
            </a:r>
            <a:r>
              <a:rPr lang="en" sz="1300" u="sng" dirty="0">
                <a:solidFill>
                  <a:schemeClr val="hlink"/>
                </a:solidFill>
                <a:latin typeface="Proxima Nova"/>
                <a:ea typeface="Proxima Nova"/>
                <a:cs typeface="Proxima Nova"/>
                <a:sym typeface="Proxima Nova"/>
                <a:hlinkClick r:id="rId5"/>
              </a:rPr>
              <a:t>KeyBank blog</a:t>
            </a:r>
            <a:r>
              <a:rPr lang="en" sz="1300" dirty="0">
                <a:latin typeface="Proxima Nova"/>
                <a:ea typeface="Proxima Nova"/>
                <a:cs typeface="Proxima Nova"/>
                <a:sym typeface="Proxima Nova"/>
              </a:rPr>
              <a:t> and </a:t>
            </a:r>
            <a:r>
              <a:rPr lang="en" sz="1300" u="sng" dirty="0">
                <a:solidFill>
                  <a:schemeClr val="hlink"/>
                </a:solidFill>
                <a:latin typeface="Proxima Nova"/>
                <a:ea typeface="Proxima Nova"/>
                <a:cs typeface="Proxima Nova"/>
                <a:sym typeface="Proxima Nova"/>
                <a:hlinkClick r:id="rId6"/>
              </a:rPr>
              <a:t>press release</a:t>
            </a:r>
          </a:p>
        </p:txBody>
      </p:sp>
      <p:pic>
        <p:nvPicPr>
          <p:cNvPr id="1437" name="Shape 1437"/>
          <p:cNvPicPr preferRelativeResize="0"/>
          <p:nvPr/>
        </p:nvPicPr>
        <p:blipFill>
          <a:blip r:embed="rId7">
            <a:alphaModFix/>
          </a:blip>
          <a:stretch>
            <a:fillRect/>
          </a:stretch>
        </p:blipFill>
        <p:spPr>
          <a:xfrm>
            <a:off x="152400" y="2334700"/>
            <a:ext cx="3292044" cy="604450"/>
          </a:xfrm>
          <a:prstGeom prst="rect">
            <a:avLst/>
          </a:prstGeom>
          <a:noFill/>
          <a:ln>
            <a:noFill/>
          </a:ln>
        </p:spPr>
      </p:pic>
    </p:spTree>
    <p:extLst>
      <p:ext uri="{BB962C8B-B14F-4D97-AF65-F5344CB8AC3E}">
        <p14:creationId xmlns:p14="http://schemas.microsoft.com/office/powerpoint/2010/main" val="1494966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Shape 1442"/>
          <p:cNvSpPr txBox="1"/>
          <p:nvPr/>
        </p:nvSpPr>
        <p:spPr>
          <a:xfrm>
            <a:off x="446100" y="11625"/>
            <a:ext cx="8145000" cy="949500"/>
          </a:xfrm>
          <a:prstGeom prst="rect">
            <a:avLst/>
          </a:prstGeom>
          <a:noFill/>
          <a:ln>
            <a:noFill/>
          </a:ln>
        </p:spPr>
        <p:txBody>
          <a:bodyPr lIns="91425" tIns="91425" rIns="91425" bIns="91425" anchor="ctr" anchorCtr="0">
            <a:noAutofit/>
          </a:bodyPr>
          <a:lstStyle/>
          <a:p>
            <a:pPr lvl="0" rtl="0">
              <a:spcBef>
                <a:spcPts val="0"/>
              </a:spcBef>
              <a:buNone/>
            </a:pPr>
            <a:r>
              <a:rPr lang="en" sz="2800">
                <a:solidFill>
                  <a:schemeClr val="dk1"/>
                </a:solidFill>
                <a:latin typeface="Proxima Nova"/>
                <a:ea typeface="Proxima Nova"/>
                <a:cs typeface="Proxima Nova"/>
                <a:sym typeface="Proxima Nova"/>
              </a:rPr>
              <a:t>KEY BANK - Going Cloud-Native </a:t>
            </a:r>
          </a:p>
        </p:txBody>
      </p:sp>
      <p:pic>
        <p:nvPicPr>
          <p:cNvPr id="1443" name="Shape 1443"/>
          <p:cNvPicPr preferRelativeResize="0"/>
          <p:nvPr/>
        </p:nvPicPr>
        <p:blipFill>
          <a:blip r:embed="rId3">
            <a:alphaModFix/>
          </a:blip>
          <a:stretch>
            <a:fillRect/>
          </a:stretch>
        </p:blipFill>
        <p:spPr>
          <a:xfrm>
            <a:off x="152400" y="1758100"/>
            <a:ext cx="8782050" cy="2879674"/>
          </a:xfrm>
          <a:prstGeom prst="rect">
            <a:avLst/>
          </a:prstGeom>
          <a:noFill/>
          <a:ln>
            <a:noFill/>
          </a:ln>
        </p:spPr>
      </p:pic>
      <p:sp>
        <p:nvSpPr>
          <p:cNvPr id="1444" name="Shape 1444"/>
          <p:cNvSpPr txBox="1"/>
          <p:nvPr/>
        </p:nvSpPr>
        <p:spPr>
          <a:xfrm>
            <a:off x="152400" y="0"/>
            <a:ext cx="8710800" cy="2499000"/>
          </a:xfrm>
          <a:prstGeom prst="rect">
            <a:avLst/>
          </a:prstGeom>
          <a:noFill/>
          <a:ln>
            <a:noFill/>
          </a:ln>
        </p:spPr>
        <p:txBody>
          <a:bodyPr lIns="91425" tIns="91425" rIns="91425" bIns="91425" anchor="ctr" anchorCtr="0">
            <a:noAutofit/>
          </a:bodyPr>
          <a:lstStyle/>
          <a:p>
            <a:pPr lvl="0" algn="ctr" rtl="0">
              <a:spcBef>
                <a:spcPts val="0"/>
              </a:spcBef>
              <a:buNone/>
            </a:pPr>
            <a:r>
              <a:rPr lang="en" sz="1600" b="1" i="1" dirty="0"/>
              <a:t>“On Day 1 of our acquisition of a new bank - 10 changes were put into production, with 0 defects, during the middle of the day - that is the power of OpenShift.”</a:t>
            </a:r>
          </a:p>
        </p:txBody>
      </p:sp>
    </p:spTree>
    <p:extLst>
      <p:ext uri="{BB962C8B-B14F-4D97-AF65-F5344CB8AC3E}">
        <p14:creationId xmlns:p14="http://schemas.microsoft.com/office/powerpoint/2010/main" val="262924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Shape 1374"/>
          <p:cNvSpPr txBox="1"/>
          <p:nvPr/>
        </p:nvSpPr>
        <p:spPr>
          <a:xfrm>
            <a:off x="446100" y="11625"/>
            <a:ext cx="8145000" cy="949500"/>
          </a:xfrm>
          <a:prstGeom prst="rect">
            <a:avLst/>
          </a:prstGeom>
          <a:noFill/>
          <a:ln>
            <a:noFill/>
          </a:ln>
        </p:spPr>
        <p:txBody>
          <a:bodyPr lIns="91425" tIns="91425" rIns="91425" bIns="91425" anchor="ctr" anchorCtr="0">
            <a:noAutofit/>
          </a:bodyPr>
          <a:lstStyle/>
          <a:p>
            <a:pPr lvl="0" rtl="0">
              <a:spcBef>
                <a:spcPts val="0"/>
              </a:spcBef>
              <a:buNone/>
            </a:pPr>
            <a:r>
              <a:rPr lang="en" sz="2800" b="1">
                <a:solidFill>
                  <a:schemeClr val="dk1"/>
                </a:solidFill>
                <a:latin typeface="Proxima Nova"/>
                <a:ea typeface="Proxima Nova"/>
                <a:cs typeface="Proxima Nova"/>
                <a:sym typeface="Proxima Nova"/>
              </a:rPr>
              <a:t>OPTUM - Digital Transformation Journey </a:t>
            </a:r>
          </a:p>
        </p:txBody>
      </p:sp>
      <p:sp>
        <p:nvSpPr>
          <p:cNvPr id="1375" name="Shape 1375"/>
          <p:cNvSpPr txBox="1"/>
          <p:nvPr/>
        </p:nvSpPr>
        <p:spPr>
          <a:xfrm>
            <a:off x="3668800" y="732525"/>
            <a:ext cx="5383200" cy="39537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84615"/>
              <a:buFont typeface="Arial"/>
              <a:buNone/>
            </a:pPr>
            <a:r>
              <a:rPr lang="en" sz="1300" b="1" i="1" dirty="0">
                <a:solidFill>
                  <a:srgbClr val="CC0000"/>
                </a:solidFill>
                <a:latin typeface="Proxima Nova"/>
                <a:ea typeface="Proxima Nova"/>
                <a:cs typeface="Proxima Nova"/>
                <a:sym typeface="Proxima Nova"/>
              </a:rPr>
              <a:t>“Speed to Value” is one of our new business metrics. We’re now delivering application updates monthly or weekly. It’s about changing the operating model.” -- John Hodgson, Sr. Dir, Optum</a:t>
            </a:r>
          </a:p>
          <a:p>
            <a:pPr lvl="0" rtl="0">
              <a:lnSpc>
                <a:spcPct val="115000"/>
              </a:lnSpc>
              <a:spcBef>
                <a:spcPts val="0"/>
              </a:spcBef>
              <a:buClr>
                <a:schemeClr val="dk1"/>
              </a:buClr>
              <a:buFont typeface="Arial"/>
              <a:buNone/>
            </a:pPr>
            <a:endParaRPr sz="1300" b="1" i="1" dirty="0">
              <a:solidFill>
                <a:srgbClr val="CC0000"/>
              </a:solidFill>
              <a:latin typeface="Proxima Nova"/>
              <a:ea typeface="Proxima Nova"/>
              <a:cs typeface="Proxima Nova"/>
              <a:sym typeface="Proxima Nova"/>
            </a:endParaRP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Technology arm of UnitedHealthcare Group (Fortune #6)</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250k employees, 10k developers</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Redefining how software is used for healthcare</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Over 4000 applications on OpenShift</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20+ Mission Critical applications on OpenShift, including all links to 3rd-party health providers</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Deploying new SaaS applications to over 19k desktops</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Moving from private data centers to Hybrid Cloud</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Building “Cloud Scaffolding” (push-button-infrastructure) for  developers, in partnership with Red Hat Open Innovation Labs</a:t>
            </a:r>
          </a:p>
          <a:p>
            <a:pPr marL="457200" lvl="0" indent="-311150" rtl="0">
              <a:spcBef>
                <a:spcPts val="0"/>
              </a:spcBef>
              <a:buSzPct val="100000"/>
              <a:buFont typeface="Proxima Nova"/>
              <a:buChar char="●"/>
            </a:pPr>
            <a:r>
              <a:rPr lang="en" sz="1300" dirty="0">
                <a:latin typeface="Proxima Nova"/>
                <a:ea typeface="Proxima Nova"/>
                <a:cs typeface="Proxima Nova"/>
                <a:sym typeface="Proxima Nova"/>
              </a:rPr>
              <a:t>Technology Development Program hired 17 developers in 2009, which grew to 1600 developers in 2016. </a:t>
            </a:r>
          </a:p>
          <a:p>
            <a:pPr lvl="0" rtl="0">
              <a:spcBef>
                <a:spcPts val="0"/>
              </a:spcBef>
              <a:buNone/>
            </a:pPr>
            <a:endParaRPr sz="1300" dirty="0">
              <a:latin typeface="Proxima Nova"/>
              <a:ea typeface="Proxima Nova"/>
              <a:cs typeface="Proxima Nova"/>
              <a:sym typeface="Proxima Nova"/>
            </a:endParaRPr>
          </a:p>
          <a:p>
            <a:pPr lvl="0" rtl="0">
              <a:lnSpc>
                <a:spcPct val="138000"/>
              </a:lnSpc>
              <a:spcBef>
                <a:spcPts val="0"/>
              </a:spcBef>
              <a:buClr>
                <a:schemeClr val="dk1"/>
              </a:buClr>
              <a:buSzPct val="84615"/>
              <a:buFont typeface="Arial"/>
              <a:buNone/>
            </a:pPr>
            <a:r>
              <a:rPr lang="en" sz="1300" dirty="0">
                <a:latin typeface="Proxima Nova"/>
                <a:ea typeface="Proxima Nova"/>
                <a:cs typeface="Proxima Nova"/>
                <a:sym typeface="Proxima Nova"/>
              </a:rPr>
              <a:t>View the </a:t>
            </a:r>
            <a:r>
              <a:rPr lang="en" sz="1300" u="sng" dirty="0">
                <a:solidFill>
                  <a:srgbClr val="FF0000"/>
                </a:solidFill>
                <a:latin typeface="Proxima Nova"/>
                <a:ea typeface="Proxima Nova"/>
                <a:cs typeface="Proxima Nova"/>
                <a:sym typeface="Proxima Nova"/>
                <a:hlinkClick r:id="rId3"/>
              </a:rPr>
              <a:t>Optum keynote</a:t>
            </a:r>
            <a:r>
              <a:rPr lang="en" sz="1300" dirty="0">
                <a:latin typeface="Proxima Nova"/>
                <a:ea typeface="Proxima Nova"/>
                <a:cs typeface="Proxima Nova"/>
                <a:sym typeface="Proxima Nova"/>
              </a:rPr>
              <a:t> &amp; view </a:t>
            </a:r>
            <a:r>
              <a:rPr lang="en" sz="1300" u="sng" dirty="0">
                <a:solidFill>
                  <a:schemeClr val="hlink"/>
                </a:solidFill>
                <a:latin typeface="Proxima Nova"/>
                <a:ea typeface="Proxima Nova"/>
                <a:cs typeface="Proxima Nova"/>
                <a:sym typeface="Proxima Nova"/>
                <a:hlinkClick r:id="rId4"/>
              </a:rPr>
              <a:t>theCube interview</a:t>
            </a:r>
          </a:p>
        </p:txBody>
      </p:sp>
      <p:pic>
        <p:nvPicPr>
          <p:cNvPr id="1376" name="Shape 1376"/>
          <p:cNvPicPr preferRelativeResize="0"/>
          <p:nvPr/>
        </p:nvPicPr>
        <p:blipFill>
          <a:blip r:embed="rId5">
            <a:alphaModFix/>
          </a:blip>
          <a:stretch>
            <a:fillRect/>
          </a:stretch>
        </p:blipFill>
        <p:spPr>
          <a:xfrm>
            <a:off x="152400" y="808725"/>
            <a:ext cx="3300831" cy="3877575"/>
          </a:xfrm>
          <a:prstGeom prst="rect">
            <a:avLst/>
          </a:prstGeom>
          <a:noFill/>
          <a:ln>
            <a:noFill/>
          </a:ln>
        </p:spPr>
      </p:pic>
      <p:pic>
        <p:nvPicPr>
          <p:cNvPr id="1377" name="Shape 1377"/>
          <p:cNvPicPr preferRelativeResize="0"/>
          <p:nvPr/>
        </p:nvPicPr>
        <p:blipFill>
          <a:blip r:embed="rId6">
            <a:alphaModFix/>
          </a:blip>
          <a:stretch>
            <a:fillRect/>
          </a:stretch>
        </p:blipFill>
        <p:spPr>
          <a:xfrm>
            <a:off x="152400" y="2123575"/>
            <a:ext cx="3252624" cy="1095375"/>
          </a:xfrm>
          <a:prstGeom prst="rect">
            <a:avLst/>
          </a:prstGeom>
          <a:noFill/>
          <a:ln>
            <a:noFill/>
          </a:ln>
        </p:spPr>
      </p:pic>
    </p:spTree>
    <p:extLst>
      <p:ext uri="{BB962C8B-B14F-4D97-AF65-F5344CB8AC3E}">
        <p14:creationId xmlns:p14="http://schemas.microsoft.com/office/powerpoint/2010/main" val="1751041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Shape 1382"/>
          <p:cNvSpPr txBox="1"/>
          <p:nvPr/>
        </p:nvSpPr>
        <p:spPr>
          <a:xfrm>
            <a:off x="446100" y="11625"/>
            <a:ext cx="8145000" cy="949500"/>
          </a:xfrm>
          <a:prstGeom prst="rect">
            <a:avLst/>
          </a:prstGeom>
          <a:noFill/>
          <a:ln>
            <a:noFill/>
          </a:ln>
        </p:spPr>
        <p:txBody>
          <a:bodyPr lIns="91425" tIns="91425" rIns="91425" bIns="91425" anchor="ctr" anchorCtr="0">
            <a:noAutofit/>
          </a:bodyPr>
          <a:lstStyle/>
          <a:p>
            <a:pPr lvl="0" rtl="0">
              <a:spcBef>
                <a:spcPts val="0"/>
              </a:spcBef>
              <a:buNone/>
            </a:pPr>
            <a:r>
              <a:rPr lang="en" sz="2800">
                <a:solidFill>
                  <a:schemeClr val="dk1"/>
                </a:solidFill>
                <a:latin typeface="Proxima Nova"/>
                <a:ea typeface="Proxima Nova"/>
                <a:cs typeface="Proxima Nova"/>
                <a:sym typeface="Proxima Nova"/>
              </a:rPr>
              <a:t>OPTUM - Digital Transformation Journey </a:t>
            </a:r>
          </a:p>
        </p:txBody>
      </p:sp>
      <p:pic>
        <p:nvPicPr>
          <p:cNvPr id="1383" name="Shape 1383"/>
          <p:cNvPicPr preferRelativeResize="0"/>
          <p:nvPr/>
        </p:nvPicPr>
        <p:blipFill>
          <a:blip r:embed="rId3">
            <a:alphaModFix/>
          </a:blip>
          <a:stretch>
            <a:fillRect/>
          </a:stretch>
        </p:blipFill>
        <p:spPr>
          <a:xfrm>
            <a:off x="152400" y="1976025"/>
            <a:ext cx="8839201" cy="2699200"/>
          </a:xfrm>
          <a:prstGeom prst="rect">
            <a:avLst/>
          </a:prstGeom>
          <a:noFill/>
          <a:ln>
            <a:noFill/>
          </a:ln>
        </p:spPr>
      </p:pic>
      <p:sp>
        <p:nvSpPr>
          <p:cNvPr id="1384" name="Shape 1384"/>
          <p:cNvSpPr txBox="1"/>
          <p:nvPr/>
        </p:nvSpPr>
        <p:spPr>
          <a:xfrm>
            <a:off x="152400" y="304800"/>
            <a:ext cx="8839200" cy="2121300"/>
          </a:xfrm>
          <a:prstGeom prst="rect">
            <a:avLst/>
          </a:prstGeom>
          <a:noFill/>
          <a:ln>
            <a:noFill/>
          </a:ln>
        </p:spPr>
        <p:txBody>
          <a:bodyPr lIns="91425" tIns="91425" rIns="91425" bIns="91425" anchor="ctr" anchorCtr="0">
            <a:noAutofit/>
          </a:bodyPr>
          <a:lstStyle/>
          <a:p>
            <a:pPr lvl="0" algn="ctr" rtl="0">
              <a:lnSpc>
                <a:spcPct val="100000"/>
              </a:lnSpc>
              <a:spcBef>
                <a:spcPts val="0"/>
              </a:spcBef>
              <a:buNone/>
            </a:pPr>
            <a:r>
              <a:rPr lang="en" sz="2000" b="1" i="1"/>
              <a:t>“Speed to Value” is one of our new business metrics. We’re now delivering application updates monthly or weekly. It’s about changing the operating model.”</a:t>
            </a:r>
          </a:p>
        </p:txBody>
      </p:sp>
    </p:spTree>
    <p:extLst>
      <p:ext uri="{BB962C8B-B14F-4D97-AF65-F5344CB8AC3E}">
        <p14:creationId xmlns:p14="http://schemas.microsoft.com/office/powerpoint/2010/main" val="2645680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sldNum" idx="12"/>
          </p:nvPr>
        </p:nvSpPr>
        <p:spPr>
          <a:xfrm>
            <a:off x="8472457" y="4663216"/>
            <a:ext cx="548700" cy="393600"/>
          </a:xfrm>
          <a:prstGeom prst="rect">
            <a:avLst/>
          </a:prstGeom>
        </p:spPr>
        <p:txBody>
          <a:bodyPr lIns="83800" tIns="83800" rIns="83800" bIns="83800" anchor="ctr" anchorCtr="0">
            <a:noAutofit/>
          </a:bodyPr>
          <a:lstStyle/>
          <a:p>
            <a:pPr lvl="0" rtl="0">
              <a:spcBef>
                <a:spcPts val="0"/>
              </a:spcBef>
              <a:buNone/>
            </a:pPr>
            <a:fld id="{00000000-1234-1234-1234-123412341234}" type="slidenum">
              <a:rPr lang="en" sz="800">
                <a:solidFill>
                  <a:schemeClr val="dk1"/>
                </a:solidFill>
              </a:rPr>
              <a:t>62</a:t>
            </a:fld>
            <a:endParaRPr lang="en" sz="800">
              <a:solidFill>
                <a:schemeClr val="dk1"/>
              </a:solidFill>
            </a:endParaRPr>
          </a:p>
        </p:txBody>
      </p:sp>
      <p:pic>
        <p:nvPicPr>
          <p:cNvPr id="919" name="Shape 919"/>
          <p:cNvPicPr preferRelativeResize="0"/>
          <p:nvPr/>
        </p:nvPicPr>
        <p:blipFill>
          <a:blip r:embed="rId3">
            <a:alphaModFix/>
          </a:blip>
          <a:stretch>
            <a:fillRect/>
          </a:stretch>
        </p:blipFill>
        <p:spPr>
          <a:xfrm>
            <a:off x="419050" y="762000"/>
            <a:ext cx="2240174" cy="500231"/>
          </a:xfrm>
          <a:prstGeom prst="rect">
            <a:avLst/>
          </a:prstGeom>
          <a:noFill/>
          <a:ln>
            <a:noFill/>
          </a:ln>
        </p:spPr>
      </p:pic>
      <p:pic>
        <p:nvPicPr>
          <p:cNvPr id="920" name="Shape 920"/>
          <p:cNvPicPr preferRelativeResize="0"/>
          <p:nvPr/>
        </p:nvPicPr>
        <p:blipFill>
          <a:blip r:embed="rId4">
            <a:alphaModFix/>
          </a:blip>
          <a:stretch>
            <a:fillRect/>
          </a:stretch>
        </p:blipFill>
        <p:spPr>
          <a:xfrm>
            <a:off x="3384400" y="743337"/>
            <a:ext cx="2125500" cy="641900"/>
          </a:xfrm>
          <a:prstGeom prst="rect">
            <a:avLst/>
          </a:prstGeom>
          <a:noFill/>
          <a:ln>
            <a:noFill/>
          </a:ln>
        </p:spPr>
      </p:pic>
      <p:pic>
        <p:nvPicPr>
          <p:cNvPr id="921" name="Shape 921"/>
          <p:cNvPicPr preferRelativeResize="0"/>
          <p:nvPr/>
        </p:nvPicPr>
        <p:blipFill>
          <a:blip r:embed="rId5">
            <a:alphaModFix/>
          </a:blip>
          <a:stretch>
            <a:fillRect/>
          </a:stretch>
        </p:blipFill>
        <p:spPr>
          <a:xfrm>
            <a:off x="1767450" y="1667337"/>
            <a:ext cx="973475" cy="973475"/>
          </a:xfrm>
          <a:prstGeom prst="rect">
            <a:avLst/>
          </a:prstGeom>
          <a:noFill/>
          <a:ln>
            <a:noFill/>
          </a:ln>
        </p:spPr>
      </p:pic>
      <p:pic>
        <p:nvPicPr>
          <p:cNvPr id="922" name="Shape 922"/>
          <p:cNvPicPr preferRelativeResize="0"/>
          <p:nvPr/>
        </p:nvPicPr>
        <p:blipFill>
          <a:blip r:embed="rId6">
            <a:alphaModFix/>
          </a:blip>
          <a:stretch>
            <a:fillRect/>
          </a:stretch>
        </p:blipFill>
        <p:spPr>
          <a:xfrm>
            <a:off x="6099352" y="1557425"/>
            <a:ext cx="1387873" cy="1040901"/>
          </a:xfrm>
          <a:prstGeom prst="rect">
            <a:avLst/>
          </a:prstGeom>
          <a:noFill/>
          <a:ln>
            <a:noFill/>
          </a:ln>
        </p:spPr>
      </p:pic>
      <p:pic>
        <p:nvPicPr>
          <p:cNvPr id="923" name="Shape 923"/>
          <p:cNvPicPr preferRelativeResize="0"/>
          <p:nvPr/>
        </p:nvPicPr>
        <p:blipFill>
          <a:blip r:embed="rId7">
            <a:alphaModFix/>
          </a:blip>
          <a:stretch>
            <a:fillRect/>
          </a:stretch>
        </p:blipFill>
        <p:spPr>
          <a:xfrm>
            <a:off x="228599" y="4138924"/>
            <a:ext cx="2911226" cy="452199"/>
          </a:xfrm>
          <a:prstGeom prst="rect">
            <a:avLst/>
          </a:prstGeom>
          <a:noFill/>
          <a:ln>
            <a:noFill/>
          </a:ln>
        </p:spPr>
      </p:pic>
      <p:pic>
        <p:nvPicPr>
          <p:cNvPr id="924" name="Shape 924"/>
          <p:cNvPicPr preferRelativeResize="0"/>
          <p:nvPr/>
        </p:nvPicPr>
        <p:blipFill>
          <a:blip r:embed="rId8">
            <a:alphaModFix/>
          </a:blip>
          <a:stretch>
            <a:fillRect/>
          </a:stretch>
        </p:blipFill>
        <p:spPr>
          <a:xfrm>
            <a:off x="5665252" y="2992724"/>
            <a:ext cx="3346259" cy="641899"/>
          </a:xfrm>
          <a:prstGeom prst="rect">
            <a:avLst/>
          </a:prstGeom>
          <a:noFill/>
          <a:ln>
            <a:noFill/>
          </a:ln>
        </p:spPr>
      </p:pic>
      <p:pic>
        <p:nvPicPr>
          <p:cNvPr id="925" name="Shape 925"/>
          <p:cNvPicPr preferRelativeResize="0"/>
          <p:nvPr/>
        </p:nvPicPr>
        <p:blipFill>
          <a:blip r:embed="rId9">
            <a:alphaModFix/>
          </a:blip>
          <a:stretch>
            <a:fillRect/>
          </a:stretch>
        </p:blipFill>
        <p:spPr>
          <a:xfrm>
            <a:off x="213023" y="3145125"/>
            <a:ext cx="2679718" cy="393600"/>
          </a:xfrm>
          <a:prstGeom prst="rect">
            <a:avLst/>
          </a:prstGeom>
          <a:noFill/>
          <a:ln>
            <a:noFill/>
          </a:ln>
        </p:spPr>
      </p:pic>
      <p:pic>
        <p:nvPicPr>
          <p:cNvPr id="926" name="Shape 926"/>
          <p:cNvPicPr preferRelativeResize="0"/>
          <p:nvPr/>
        </p:nvPicPr>
        <p:blipFill>
          <a:blip r:embed="rId10">
            <a:alphaModFix/>
          </a:blip>
          <a:stretch>
            <a:fillRect/>
          </a:stretch>
        </p:blipFill>
        <p:spPr>
          <a:xfrm>
            <a:off x="6341425" y="762000"/>
            <a:ext cx="2679724" cy="452207"/>
          </a:xfrm>
          <a:prstGeom prst="rect">
            <a:avLst/>
          </a:prstGeom>
          <a:noFill/>
          <a:ln>
            <a:noFill/>
          </a:ln>
        </p:spPr>
      </p:pic>
      <p:pic>
        <p:nvPicPr>
          <p:cNvPr id="927" name="Shape 927"/>
          <p:cNvPicPr preferRelativeResize="0"/>
          <p:nvPr/>
        </p:nvPicPr>
        <p:blipFill>
          <a:blip r:embed="rId11">
            <a:alphaModFix/>
          </a:blip>
          <a:stretch>
            <a:fillRect/>
          </a:stretch>
        </p:blipFill>
        <p:spPr>
          <a:xfrm>
            <a:off x="7943137" y="1623550"/>
            <a:ext cx="1048452" cy="908649"/>
          </a:xfrm>
          <a:prstGeom prst="rect">
            <a:avLst/>
          </a:prstGeom>
          <a:noFill/>
          <a:ln>
            <a:noFill/>
          </a:ln>
        </p:spPr>
      </p:pic>
      <p:pic>
        <p:nvPicPr>
          <p:cNvPr id="928" name="Shape 928"/>
          <p:cNvPicPr preferRelativeResize="0"/>
          <p:nvPr/>
        </p:nvPicPr>
        <p:blipFill>
          <a:blip r:embed="rId12">
            <a:alphaModFix/>
          </a:blip>
          <a:stretch>
            <a:fillRect/>
          </a:stretch>
        </p:blipFill>
        <p:spPr>
          <a:xfrm>
            <a:off x="3672499" y="4058749"/>
            <a:ext cx="2240176" cy="612552"/>
          </a:xfrm>
          <a:prstGeom prst="rect">
            <a:avLst/>
          </a:prstGeom>
          <a:noFill/>
          <a:ln>
            <a:noFill/>
          </a:ln>
        </p:spPr>
      </p:pic>
      <p:pic>
        <p:nvPicPr>
          <p:cNvPr id="929" name="Shape 929"/>
          <p:cNvPicPr preferRelativeResize="0"/>
          <p:nvPr/>
        </p:nvPicPr>
        <p:blipFill>
          <a:blip r:embed="rId13">
            <a:alphaModFix/>
          </a:blip>
          <a:stretch>
            <a:fillRect/>
          </a:stretch>
        </p:blipFill>
        <p:spPr>
          <a:xfrm>
            <a:off x="31825" y="1663973"/>
            <a:ext cx="1307724" cy="980220"/>
          </a:xfrm>
          <a:prstGeom prst="rect">
            <a:avLst/>
          </a:prstGeom>
          <a:noFill/>
          <a:ln>
            <a:noFill/>
          </a:ln>
        </p:spPr>
      </p:pic>
      <p:pic>
        <p:nvPicPr>
          <p:cNvPr id="930" name="Shape 930"/>
          <p:cNvPicPr preferRelativeResize="0"/>
          <p:nvPr/>
        </p:nvPicPr>
        <p:blipFill>
          <a:blip r:embed="rId14">
            <a:alphaModFix/>
          </a:blip>
          <a:stretch>
            <a:fillRect/>
          </a:stretch>
        </p:blipFill>
        <p:spPr>
          <a:xfrm>
            <a:off x="3415449" y="1756926"/>
            <a:ext cx="2240176" cy="641901"/>
          </a:xfrm>
          <a:prstGeom prst="rect">
            <a:avLst/>
          </a:prstGeom>
          <a:noFill/>
          <a:ln>
            <a:noFill/>
          </a:ln>
        </p:spPr>
      </p:pic>
      <p:pic>
        <p:nvPicPr>
          <p:cNvPr id="931" name="Shape 931"/>
          <p:cNvPicPr preferRelativeResize="0"/>
          <p:nvPr/>
        </p:nvPicPr>
        <p:blipFill>
          <a:blip r:embed="rId15">
            <a:alphaModFix/>
          </a:blip>
          <a:stretch>
            <a:fillRect/>
          </a:stretch>
        </p:blipFill>
        <p:spPr>
          <a:xfrm>
            <a:off x="6561198" y="3839973"/>
            <a:ext cx="2240175" cy="831317"/>
          </a:xfrm>
          <a:prstGeom prst="rect">
            <a:avLst/>
          </a:prstGeom>
          <a:noFill/>
          <a:ln>
            <a:noFill/>
          </a:ln>
        </p:spPr>
      </p:pic>
      <p:pic>
        <p:nvPicPr>
          <p:cNvPr id="932" name="Shape 932"/>
          <p:cNvPicPr preferRelativeResize="0"/>
          <p:nvPr/>
        </p:nvPicPr>
        <p:blipFill>
          <a:blip r:embed="rId16">
            <a:alphaModFix/>
          </a:blip>
          <a:stretch>
            <a:fillRect/>
          </a:stretch>
        </p:blipFill>
        <p:spPr>
          <a:xfrm>
            <a:off x="3579124" y="3003012"/>
            <a:ext cx="1624350" cy="621321"/>
          </a:xfrm>
          <a:prstGeom prst="rect">
            <a:avLst/>
          </a:prstGeom>
          <a:noFill/>
          <a:ln>
            <a:noFill/>
          </a:ln>
        </p:spPr>
      </p:pic>
      <p:sp>
        <p:nvSpPr>
          <p:cNvPr id="933" name="Shape 933"/>
          <p:cNvSpPr txBox="1">
            <a:spLocks noGrp="1"/>
          </p:cNvSpPr>
          <p:nvPr>
            <p:ph type="title"/>
          </p:nvPr>
        </p:nvSpPr>
        <p:spPr>
          <a:xfrm>
            <a:off x="464100" y="64025"/>
            <a:ext cx="8520600" cy="572700"/>
          </a:xfrm>
          <a:prstGeom prst="rect">
            <a:avLst/>
          </a:prstGeom>
        </p:spPr>
        <p:txBody>
          <a:bodyPr lIns="91425" tIns="91425" rIns="91425" bIns="91425" anchor="b" anchorCtr="0">
            <a:noAutofit/>
          </a:bodyPr>
          <a:lstStyle/>
          <a:p>
            <a:pPr lvl="0" algn="ctr" rtl="0">
              <a:spcBef>
                <a:spcPts val="0"/>
              </a:spcBef>
              <a:buNone/>
            </a:pPr>
            <a:r>
              <a:rPr lang="en-US" sz="3000" b="1" dirty="0">
                <a:latin typeface="Proxima Nova"/>
                <a:ea typeface="Proxima Nova"/>
                <a:cs typeface="Proxima Nova"/>
                <a:sym typeface="Proxima Nova"/>
              </a:rPr>
              <a:t>2017 Red Hat Summit </a:t>
            </a:r>
            <a:r>
              <a:rPr lang="en" sz="3000" b="1" dirty="0">
                <a:latin typeface="Proxima Nova"/>
                <a:ea typeface="Proxima Nova"/>
                <a:cs typeface="Proxima Nova"/>
                <a:sym typeface="Proxima Nova"/>
              </a:rPr>
              <a:t>Breakout Sessions</a:t>
            </a:r>
          </a:p>
        </p:txBody>
      </p:sp>
    </p:spTree>
    <p:extLst>
      <p:ext uri="{BB962C8B-B14F-4D97-AF65-F5344CB8AC3E}">
        <p14:creationId xmlns:p14="http://schemas.microsoft.com/office/powerpoint/2010/main" val="2423475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Shape 1540"/>
          <p:cNvSpPr txBox="1">
            <a:spLocks noGrp="1"/>
          </p:cNvSpPr>
          <p:nvPr>
            <p:ph type="title"/>
          </p:nvPr>
        </p:nvSpPr>
        <p:spPr>
          <a:xfrm>
            <a:off x="457200" y="205975"/>
            <a:ext cx="8349600" cy="660900"/>
          </a:xfrm>
          <a:prstGeom prst="rect">
            <a:avLst/>
          </a:prstGeom>
        </p:spPr>
        <p:txBody>
          <a:bodyPr lIns="91425" tIns="91425" rIns="91425" bIns="91425" anchor="b" anchorCtr="0">
            <a:noAutofit/>
          </a:bodyPr>
          <a:lstStyle/>
          <a:p>
            <a:pPr lvl="0" rtl="0">
              <a:spcBef>
                <a:spcPts val="0"/>
              </a:spcBef>
              <a:buNone/>
            </a:pPr>
            <a:r>
              <a:rPr lang="en" sz="2900" b="1"/>
              <a:t>About OpenShift Commons</a:t>
            </a:r>
          </a:p>
        </p:txBody>
      </p:sp>
      <p:sp>
        <p:nvSpPr>
          <p:cNvPr id="1541" name="Shape 1541"/>
          <p:cNvSpPr txBox="1">
            <a:spLocks noGrp="1"/>
          </p:cNvSpPr>
          <p:nvPr>
            <p:ph type="body" idx="1"/>
          </p:nvPr>
        </p:nvSpPr>
        <p:spPr>
          <a:xfrm>
            <a:off x="457200" y="1087650"/>
            <a:ext cx="8479800" cy="3666300"/>
          </a:xfrm>
          <a:prstGeom prst="rect">
            <a:avLst/>
          </a:prstGeom>
        </p:spPr>
        <p:txBody>
          <a:bodyPr lIns="91425" tIns="91425" rIns="91425" bIns="91425" anchor="t" anchorCtr="0">
            <a:noAutofit/>
          </a:bodyPr>
          <a:lstStyle/>
          <a:p>
            <a:pPr marL="457200" lvl="0" indent="-355600" rtl="0">
              <a:spcBef>
                <a:spcPts val="0"/>
              </a:spcBef>
              <a:buSzPct val="100000"/>
            </a:pPr>
            <a:r>
              <a:rPr lang="en" sz="2000" dirty="0"/>
              <a:t>Community of OpenShift customers, partners and users to connect, share best practices and collaborate on upstream projects</a:t>
            </a:r>
          </a:p>
          <a:p>
            <a:pPr marL="457200" lvl="0" indent="-355600" rtl="0">
              <a:spcBef>
                <a:spcPts val="0"/>
              </a:spcBef>
              <a:buSzPct val="100000"/>
            </a:pPr>
            <a:endParaRPr lang="en-US" sz="1100" dirty="0"/>
          </a:p>
          <a:p>
            <a:pPr marL="457200" lvl="0" indent="-355600" rtl="0">
              <a:spcBef>
                <a:spcPts val="0"/>
              </a:spcBef>
              <a:buSzPct val="100000"/>
            </a:pPr>
            <a:r>
              <a:rPr lang="en" sz="2000" dirty="0"/>
              <a:t>270+ member organizations in over 70 countries and rapidly growing</a:t>
            </a:r>
          </a:p>
          <a:p>
            <a:pPr marL="457200" lvl="0" indent="-355600" rtl="0">
              <a:spcBef>
                <a:spcPts val="0"/>
              </a:spcBef>
              <a:buSzPct val="100000"/>
            </a:pPr>
            <a:r>
              <a:rPr lang="en" sz="2000" dirty="0"/>
              <a:t>Gatherings typically scheduled around KubeCon &amp; Red Hat Summit</a:t>
            </a:r>
          </a:p>
          <a:p>
            <a:pPr marL="914400" lvl="1" indent="-355600" rtl="0">
              <a:spcBef>
                <a:spcPts val="0"/>
              </a:spcBef>
              <a:buSzPct val="100000"/>
            </a:pPr>
            <a:endParaRPr lang="en-US" sz="1100" dirty="0"/>
          </a:p>
          <a:p>
            <a:pPr marL="914400" lvl="1" indent="-355600" rtl="0">
              <a:spcBef>
                <a:spcPts val="0"/>
              </a:spcBef>
              <a:buSzPct val="100000"/>
            </a:pPr>
            <a:r>
              <a:rPr lang="en" sz="2000" b="1" dirty="0"/>
              <a:t>At Red Hat Summit: 360+ attendees from 140 member orgs</a:t>
            </a:r>
          </a:p>
          <a:p>
            <a:pPr marL="914400" lvl="1" indent="-355600" rtl="0">
              <a:spcBef>
                <a:spcPts val="0"/>
              </a:spcBef>
              <a:buSzPct val="100000"/>
            </a:pPr>
            <a:endParaRPr lang="en-US" sz="1050" dirty="0"/>
          </a:p>
          <a:p>
            <a:pPr marL="914400" lvl="1" indent="-355600" rtl="0">
              <a:spcBef>
                <a:spcPts val="0"/>
              </a:spcBef>
              <a:buSzPct val="100000"/>
            </a:pPr>
            <a:r>
              <a:rPr lang="en" sz="2000" b="1" dirty="0"/>
              <a:t>Customer presentations from: Macquarie Bank, ATPCO, Point 72 Asset Mgmt, Swiss Federal Railways, Inmarsat, and more</a:t>
            </a:r>
          </a:p>
          <a:p>
            <a:pPr marL="914400" marR="0" lvl="1" indent="-355600" algn="l" rtl="0">
              <a:lnSpc>
                <a:spcPct val="115000"/>
              </a:lnSpc>
              <a:spcBef>
                <a:spcPts val="480"/>
              </a:spcBef>
              <a:spcAft>
                <a:spcPts val="0"/>
              </a:spcAft>
              <a:buClr>
                <a:schemeClr val="dk1"/>
              </a:buClr>
              <a:buSzPct val="100000"/>
              <a:buFont typeface="Proxima Nova"/>
            </a:pPr>
            <a:r>
              <a:rPr lang="en" sz="2000" b="1" dirty="0"/>
              <a:t>Learn more and become a member: </a:t>
            </a:r>
            <a:r>
              <a:rPr lang="en" sz="2000" b="1" u="sng" dirty="0">
                <a:solidFill>
                  <a:schemeClr val="hlink"/>
                </a:solidFill>
                <a:hlinkClick r:id="rId3"/>
              </a:rPr>
              <a:t>commons.openshift.org</a:t>
            </a:r>
            <a:r>
              <a:rPr lang="en" sz="2000" b="1" dirty="0"/>
              <a:t> </a:t>
            </a:r>
          </a:p>
        </p:txBody>
      </p:sp>
      <p:pic>
        <p:nvPicPr>
          <p:cNvPr id="1542" name="Shape 1542" descr="Screen Shot 2017-03-10 at 10.58.24 AM.png"/>
          <p:cNvPicPr preferRelativeResize="0"/>
          <p:nvPr/>
        </p:nvPicPr>
        <p:blipFill>
          <a:blip r:embed="rId4">
            <a:alphaModFix/>
          </a:blip>
          <a:stretch>
            <a:fillRect/>
          </a:stretch>
        </p:blipFill>
        <p:spPr>
          <a:xfrm>
            <a:off x="5759268" y="205976"/>
            <a:ext cx="3077375" cy="801050"/>
          </a:xfrm>
          <a:prstGeom prst="rect">
            <a:avLst/>
          </a:prstGeom>
          <a:noFill/>
          <a:ln>
            <a:noFill/>
          </a:ln>
        </p:spPr>
      </p:pic>
    </p:spTree>
    <p:extLst>
      <p:ext uri="{BB962C8B-B14F-4D97-AF65-F5344CB8AC3E}">
        <p14:creationId xmlns:p14="http://schemas.microsoft.com/office/powerpoint/2010/main" val="314839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graphicFrame>
        <p:nvGraphicFramePr>
          <p:cNvPr id="1547" name="Shape 1547"/>
          <p:cNvGraphicFramePr/>
          <p:nvPr/>
        </p:nvGraphicFramePr>
        <p:xfrm>
          <a:off x="1382875" y="869454"/>
          <a:ext cx="5769975" cy="3547125"/>
        </p:xfrm>
        <a:graphic>
          <a:graphicData uri="http://schemas.openxmlformats.org/drawingml/2006/table">
            <a:tbl>
              <a:tblPr>
                <a:noFill/>
              </a:tblPr>
              <a:tblGrid>
                <a:gridCol w="1923325">
                  <a:extLst>
                    <a:ext uri="{9D8B030D-6E8A-4147-A177-3AD203B41FA5}">
                      <a16:colId xmlns:a16="http://schemas.microsoft.com/office/drawing/2014/main" val="20000"/>
                    </a:ext>
                  </a:extLst>
                </a:gridCol>
                <a:gridCol w="1923325">
                  <a:extLst>
                    <a:ext uri="{9D8B030D-6E8A-4147-A177-3AD203B41FA5}">
                      <a16:colId xmlns:a16="http://schemas.microsoft.com/office/drawing/2014/main" val="20001"/>
                    </a:ext>
                  </a:extLst>
                </a:gridCol>
                <a:gridCol w="1923325">
                  <a:extLst>
                    <a:ext uri="{9D8B030D-6E8A-4147-A177-3AD203B41FA5}">
                      <a16:colId xmlns:a16="http://schemas.microsoft.com/office/drawing/2014/main" val="20002"/>
                    </a:ext>
                  </a:extLst>
                </a:gridCol>
              </a:tblGrid>
              <a:tr h="1182375">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1182375">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1182375">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
        <p:nvSpPr>
          <p:cNvPr id="1548" name="Shape 1548"/>
          <p:cNvSpPr txBox="1">
            <a:spLocks noGrp="1"/>
          </p:cNvSpPr>
          <p:nvPr>
            <p:ph type="title"/>
          </p:nvPr>
        </p:nvSpPr>
        <p:spPr>
          <a:xfrm>
            <a:off x="457200" y="205975"/>
            <a:ext cx="7965600" cy="628800"/>
          </a:xfrm>
          <a:prstGeom prst="rect">
            <a:avLst/>
          </a:prstGeom>
        </p:spPr>
        <p:txBody>
          <a:bodyPr lIns="91425" tIns="91425" rIns="91425" bIns="91425" anchor="b" anchorCtr="0">
            <a:noAutofit/>
          </a:bodyPr>
          <a:lstStyle/>
          <a:p>
            <a:pPr lvl="0">
              <a:spcBef>
                <a:spcPts val="0"/>
              </a:spcBef>
              <a:buNone/>
            </a:pPr>
            <a:r>
              <a:rPr lang="en" sz="2900" b="1"/>
              <a:t>OpenShift Commons Presentations</a:t>
            </a:r>
          </a:p>
        </p:txBody>
      </p:sp>
      <p:sp>
        <p:nvSpPr>
          <p:cNvPr id="1549" name="Shape 1549"/>
          <p:cNvSpPr txBox="1">
            <a:spLocks noGrp="1"/>
          </p:cNvSpPr>
          <p:nvPr>
            <p:ph type="sldNum" idx="12"/>
          </p:nvPr>
        </p:nvSpPr>
        <p:spPr>
          <a:xfrm>
            <a:off x="54310" y="477925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64</a:t>
            </a:fld>
            <a:endParaRPr lang="en"/>
          </a:p>
        </p:txBody>
      </p:sp>
      <p:pic>
        <p:nvPicPr>
          <p:cNvPr id="1550" name="Shape 1550"/>
          <p:cNvPicPr preferRelativeResize="0"/>
          <p:nvPr/>
        </p:nvPicPr>
        <p:blipFill>
          <a:blip r:embed="rId3">
            <a:alphaModFix/>
          </a:blip>
          <a:stretch>
            <a:fillRect/>
          </a:stretch>
        </p:blipFill>
        <p:spPr>
          <a:xfrm>
            <a:off x="1694157" y="1118153"/>
            <a:ext cx="1311199" cy="413758"/>
          </a:xfrm>
          <a:prstGeom prst="rect">
            <a:avLst/>
          </a:prstGeom>
          <a:noFill/>
          <a:ln>
            <a:noFill/>
          </a:ln>
        </p:spPr>
      </p:pic>
      <p:pic>
        <p:nvPicPr>
          <p:cNvPr id="1551" name="Shape 1551"/>
          <p:cNvPicPr preferRelativeResize="0"/>
          <p:nvPr/>
        </p:nvPicPr>
        <p:blipFill>
          <a:blip r:embed="rId4">
            <a:alphaModFix/>
          </a:blip>
          <a:stretch>
            <a:fillRect/>
          </a:stretch>
        </p:blipFill>
        <p:spPr>
          <a:xfrm>
            <a:off x="5319100" y="3248275"/>
            <a:ext cx="1699101" cy="755699"/>
          </a:xfrm>
          <a:prstGeom prst="rect">
            <a:avLst/>
          </a:prstGeom>
          <a:noFill/>
          <a:ln>
            <a:noFill/>
          </a:ln>
        </p:spPr>
      </p:pic>
      <p:pic>
        <p:nvPicPr>
          <p:cNvPr id="1552" name="Shape 1552"/>
          <p:cNvPicPr preferRelativeResize="0"/>
          <p:nvPr/>
        </p:nvPicPr>
        <p:blipFill>
          <a:blip r:embed="rId5">
            <a:alphaModFix/>
          </a:blip>
          <a:stretch>
            <a:fillRect/>
          </a:stretch>
        </p:blipFill>
        <p:spPr>
          <a:xfrm>
            <a:off x="1557057" y="2198984"/>
            <a:ext cx="1585400" cy="486807"/>
          </a:xfrm>
          <a:prstGeom prst="rect">
            <a:avLst/>
          </a:prstGeom>
          <a:noFill/>
          <a:ln>
            <a:noFill/>
          </a:ln>
        </p:spPr>
      </p:pic>
      <p:pic>
        <p:nvPicPr>
          <p:cNvPr id="1553" name="Shape 1553"/>
          <p:cNvPicPr preferRelativeResize="0"/>
          <p:nvPr/>
        </p:nvPicPr>
        <p:blipFill>
          <a:blip r:embed="rId6">
            <a:alphaModFix/>
          </a:blip>
          <a:stretch>
            <a:fillRect/>
          </a:stretch>
        </p:blipFill>
        <p:spPr>
          <a:xfrm>
            <a:off x="3812988" y="2224079"/>
            <a:ext cx="919040" cy="486800"/>
          </a:xfrm>
          <a:prstGeom prst="rect">
            <a:avLst/>
          </a:prstGeom>
          <a:noFill/>
          <a:ln>
            <a:noFill/>
          </a:ln>
        </p:spPr>
      </p:pic>
      <p:pic>
        <p:nvPicPr>
          <p:cNvPr id="1554" name="Shape 1554"/>
          <p:cNvPicPr preferRelativeResize="0"/>
          <p:nvPr/>
        </p:nvPicPr>
        <p:blipFill>
          <a:blip r:embed="rId7">
            <a:alphaModFix/>
          </a:blip>
          <a:stretch>
            <a:fillRect/>
          </a:stretch>
        </p:blipFill>
        <p:spPr>
          <a:xfrm>
            <a:off x="5875405" y="1032343"/>
            <a:ext cx="586490" cy="486799"/>
          </a:xfrm>
          <a:prstGeom prst="rect">
            <a:avLst/>
          </a:prstGeom>
          <a:noFill/>
          <a:ln>
            <a:noFill/>
          </a:ln>
        </p:spPr>
      </p:pic>
      <p:pic>
        <p:nvPicPr>
          <p:cNvPr id="1555" name="Shape 1555"/>
          <p:cNvPicPr preferRelativeResize="0"/>
          <p:nvPr/>
        </p:nvPicPr>
        <p:blipFill>
          <a:blip r:embed="rId8">
            <a:alphaModFix/>
          </a:blip>
          <a:stretch>
            <a:fillRect/>
          </a:stretch>
        </p:blipFill>
        <p:spPr>
          <a:xfrm>
            <a:off x="3768413" y="3191489"/>
            <a:ext cx="1008189" cy="755699"/>
          </a:xfrm>
          <a:prstGeom prst="rect">
            <a:avLst/>
          </a:prstGeom>
          <a:noFill/>
          <a:ln>
            <a:noFill/>
          </a:ln>
        </p:spPr>
      </p:pic>
      <p:pic>
        <p:nvPicPr>
          <p:cNvPr id="1556" name="Shape 1556"/>
          <p:cNvPicPr preferRelativeResize="0"/>
          <p:nvPr/>
        </p:nvPicPr>
        <p:blipFill rotWithShape="1">
          <a:blip r:embed="rId9">
            <a:alphaModFix/>
          </a:blip>
          <a:srcRect r="4003"/>
          <a:stretch/>
        </p:blipFill>
        <p:spPr>
          <a:xfrm>
            <a:off x="1426457" y="3276667"/>
            <a:ext cx="1846599" cy="585350"/>
          </a:xfrm>
          <a:prstGeom prst="rect">
            <a:avLst/>
          </a:prstGeom>
          <a:noFill/>
          <a:ln>
            <a:noFill/>
          </a:ln>
        </p:spPr>
      </p:pic>
      <p:pic>
        <p:nvPicPr>
          <p:cNvPr id="1557" name="Shape 1557"/>
          <p:cNvPicPr preferRelativeResize="0"/>
          <p:nvPr/>
        </p:nvPicPr>
        <p:blipFill>
          <a:blip r:embed="rId10">
            <a:alphaModFix/>
          </a:blip>
          <a:stretch>
            <a:fillRect/>
          </a:stretch>
        </p:blipFill>
        <p:spPr>
          <a:xfrm>
            <a:off x="5513050" y="2144702"/>
            <a:ext cx="1311200" cy="595998"/>
          </a:xfrm>
          <a:prstGeom prst="rect">
            <a:avLst/>
          </a:prstGeom>
          <a:noFill/>
          <a:ln>
            <a:noFill/>
          </a:ln>
        </p:spPr>
      </p:pic>
      <p:pic>
        <p:nvPicPr>
          <p:cNvPr id="1558" name="Shape 1558"/>
          <p:cNvPicPr preferRelativeResize="0"/>
          <p:nvPr/>
        </p:nvPicPr>
        <p:blipFill>
          <a:blip r:embed="rId11">
            <a:alphaModFix/>
          </a:blip>
          <a:stretch>
            <a:fillRect/>
          </a:stretch>
        </p:blipFill>
        <p:spPr>
          <a:xfrm>
            <a:off x="3349207" y="982792"/>
            <a:ext cx="1846602" cy="615526"/>
          </a:xfrm>
          <a:prstGeom prst="rect">
            <a:avLst/>
          </a:prstGeom>
          <a:noFill/>
          <a:ln>
            <a:noFill/>
          </a:ln>
        </p:spPr>
      </p:pic>
      <p:sp>
        <p:nvSpPr>
          <p:cNvPr id="1559" name="Shape 1559"/>
          <p:cNvSpPr txBox="1"/>
          <p:nvPr/>
        </p:nvSpPr>
        <p:spPr>
          <a:xfrm>
            <a:off x="1694107" y="1628765"/>
            <a:ext cx="1311300" cy="393600"/>
          </a:xfrm>
          <a:prstGeom prst="rect">
            <a:avLst/>
          </a:prstGeom>
          <a:noFill/>
          <a:ln>
            <a:noFill/>
          </a:ln>
        </p:spPr>
        <p:txBody>
          <a:bodyPr lIns="91425" tIns="91425" rIns="91425" bIns="91425" anchor="t" anchorCtr="0">
            <a:noAutofit/>
          </a:bodyPr>
          <a:lstStyle/>
          <a:p>
            <a:pPr lvl="0" algn="ctr">
              <a:spcBef>
                <a:spcPts val="0"/>
              </a:spcBef>
              <a:buNone/>
            </a:pPr>
            <a:r>
              <a:rPr lang="en" sz="1000" u="sng">
                <a:solidFill>
                  <a:schemeClr val="hlink"/>
                </a:solidFill>
                <a:latin typeface="Proxima Nova"/>
                <a:ea typeface="Proxima Nova"/>
                <a:cs typeface="Proxima Nova"/>
                <a:sym typeface="Proxima Nova"/>
                <a:hlinkClick r:id="rId12"/>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13"/>
              </a:rPr>
              <a:t>Slides</a:t>
            </a:r>
          </a:p>
        </p:txBody>
      </p:sp>
      <p:sp>
        <p:nvSpPr>
          <p:cNvPr id="1560" name="Shape 1560"/>
          <p:cNvSpPr txBox="1"/>
          <p:nvPr/>
        </p:nvSpPr>
        <p:spPr>
          <a:xfrm>
            <a:off x="3616858" y="1628765"/>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14"/>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15"/>
              </a:rPr>
              <a:t>Slides</a:t>
            </a:r>
          </a:p>
        </p:txBody>
      </p:sp>
      <p:sp>
        <p:nvSpPr>
          <p:cNvPr id="1561" name="Shape 1561"/>
          <p:cNvSpPr txBox="1"/>
          <p:nvPr/>
        </p:nvSpPr>
        <p:spPr>
          <a:xfrm>
            <a:off x="5513000" y="1628765"/>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16"/>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17"/>
              </a:rPr>
              <a:t>Slides</a:t>
            </a:r>
          </a:p>
        </p:txBody>
      </p:sp>
      <p:sp>
        <p:nvSpPr>
          <p:cNvPr id="1562" name="Shape 1562"/>
          <p:cNvSpPr txBox="1"/>
          <p:nvPr/>
        </p:nvSpPr>
        <p:spPr>
          <a:xfrm>
            <a:off x="1694107" y="28073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18"/>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19"/>
              </a:rPr>
              <a:t>Slides</a:t>
            </a:r>
          </a:p>
        </p:txBody>
      </p:sp>
      <p:sp>
        <p:nvSpPr>
          <p:cNvPr id="1563" name="Shape 1563"/>
          <p:cNvSpPr txBox="1"/>
          <p:nvPr/>
        </p:nvSpPr>
        <p:spPr>
          <a:xfrm>
            <a:off x="3616858" y="28073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20"/>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21"/>
              </a:rPr>
              <a:t>Slides</a:t>
            </a:r>
          </a:p>
        </p:txBody>
      </p:sp>
      <p:sp>
        <p:nvSpPr>
          <p:cNvPr id="1564" name="Shape 1564"/>
          <p:cNvSpPr txBox="1"/>
          <p:nvPr/>
        </p:nvSpPr>
        <p:spPr>
          <a:xfrm>
            <a:off x="5513000" y="28073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22"/>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23"/>
              </a:rPr>
              <a:t>Slides</a:t>
            </a:r>
          </a:p>
        </p:txBody>
      </p:sp>
      <p:sp>
        <p:nvSpPr>
          <p:cNvPr id="1565" name="Shape 1565"/>
          <p:cNvSpPr txBox="1"/>
          <p:nvPr/>
        </p:nvSpPr>
        <p:spPr>
          <a:xfrm>
            <a:off x="1694107" y="40138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24"/>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25"/>
              </a:rPr>
              <a:t>Slides</a:t>
            </a:r>
          </a:p>
        </p:txBody>
      </p:sp>
      <p:sp>
        <p:nvSpPr>
          <p:cNvPr id="1566" name="Shape 1566"/>
          <p:cNvSpPr txBox="1"/>
          <p:nvPr/>
        </p:nvSpPr>
        <p:spPr>
          <a:xfrm>
            <a:off x="3616858" y="40138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26"/>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27"/>
              </a:rPr>
              <a:t>Slides</a:t>
            </a:r>
          </a:p>
        </p:txBody>
      </p:sp>
      <p:sp>
        <p:nvSpPr>
          <p:cNvPr id="1567" name="Shape 1567"/>
          <p:cNvSpPr txBox="1"/>
          <p:nvPr/>
        </p:nvSpPr>
        <p:spPr>
          <a:xfrm>
            <a:off x="5513000" y="4013890"/>
            <a:ext cx="1311300" cy="393600"/>
          </a:xfrm>
          <a:prstGeom prst="rect">
            <a:avLst/>
          </a:prstGeom>
          <a:noFill/>
          <a:ln>
            <a:noFill/>
          </a:ln>
        </p:spPr>
        <p:txBody>
          <a:bodyPr lIns="91425" tIns="91425" rIns="91425" bIns="91425" anchor="t" anchorCtr="0">
            <a:noAutofit/>
          </a:bodyPr>
          <a:lstStyle/>
          <a:p>
            <a:pPr lvl="0" algn="ctr" rtl="0">
              <a:spcBef>
                <a:spcPts val="0"/>
              </a:spcBef>
              <a:buNone/>
            </a:pPr>
            <a:r>
              <a:rPr lang="en" sz="1000" u="sng">
                <a:solidFill>
                  <a:schemeClr val="hlink"/>
                </a:solidFill>
                <a:latin typeface="Proxima Nova"/>
                <a:ea typeface="Proxima Nova"/>
                <a:cs typeface="Proxima Nova"/>
                <a:sym typeface="Proxima Nova"/>
                <a:hlinkClick r:id="rId28"/>
              </a:rPr>
              <a:t>Video</a:t>
            </a:r>
            <a:r>
              <a:rPr lang="en" sz="1000">
                <a:latin typeface="Proxima Nova"/>
                <a:ea typeface="Proxima Nova"/>
                <a:cs typeface="Proxima Nova"/>
                <a:sym typeface="Proxima Nova"/>
              </a:rPr>
              <a:t> | </a:t>
            </a:r>
            <a:r>
              <a:rPr lang="en" sz="1000" u="sng">
                <a:solidFill>
                  <a:schemeClr val="hlink"/>
                </a:solidFill>
                <a:latin typeface="Proxima Nova"/>
                <a:ea typeface="Proxima Nova"/>
                <a:cs typeface="Proxima Nova"/>
                <a:sym typeface="Proxima Nova"/>
                <a:hlinkClick r:id="rId29"/>
              </a:rPr>
              <a:t>Slides</a:t>
            </a:r>
          </a:p>
        </p:txBody>
      </p:sp>
      <p:sp>
        <p:nvSpPr>
          <p:cNvPr id="1568" name="Shape 1568"/>
          <p:cNvSpPr txBox="1"/>
          <p:nvPr/>
        </p:nvSpPr>
        <p:spPr>
          <a:xfrm>
            <a:off x="1382875" y="4410800"/>
            <a:ext cx="5769900" cy="271200"/>
          </a:xfrm>
          <a:prstGeom prst="rect">
            <a:avLst/>
          </a:prstGeom>
          <a:noFill/>
          <a:ln>
            <a:noFill/>
          </a:ln>
        </p:spPr>
        <p:txBody>
          <a:bodyPr lIns="91425" tIns="91425" rIns="91425" bIns="91425" anchor="t" anchorCtr="0">
            <a:noAutofit/>
          </a:bodyPr>
          <a:lstStyle/>
          <a:p>
            <a:pPr lvl="0" algn="ctr" rtl="0">
              <a:spcBef>
                <a:spcPts val="0"/>
              </a:spcBef>
              <a:buNone/>
            </a:pPr>
            <a:r>
              <a:rPr lang="en" sz="1000">
                <a:latin typeface="Proxima Nova"/>
                <a:ea typeface="Proxima Nova"/>
                <a:cs typeface="Proxima Nova"/>
                <a:sym typeface="Proxima Nova"/>
              </a:rPr>
              <a:t>Detailed </a:t>
            </a:r>
            <a:r>
              <a:rPr lang="en" sz="1000" u="sng">
                <a:solidFill>
                  <a:schemeClr val="hlink"/>
                </a:solidFill>
                <a:latin typeface="Proxima Nova"/>
                <a:ea typeface="Proxima Nova"/>
                <a:cs typeface="Proxima Nova"/>
                <a:sym typeface="Proxima Nova"/>
                <a:hlinkClick r:id="rId30"/>
              </a:rPr>
              <a:t>OpenShift Commons recap</a:t>
            </a:r>
            <a:r>
              <a:rPr lang="en" sz="1000">
                <a:latin typeface="Proxima Nova"/>
                <a:ea typeface="Proxima Nova"/>
                <a:cs typeface="Proxima Nova"/>
                <a:sym typeface="Proxima Nova"/>
              </a:rPr>
              <a:t> including videos, slides and ask-the-experts sessions</a:t>
            </a:r>
          </a:p>
        </p:txBody>
      </p:sp>
    </p:spTree>
    <p:extLst>
      <p:ext uri="{BB962C8B-B14F-4D97-AF65-F5344CB8AC3E}">
        <p14:creationId xmlns:p14="http://schemas.microsoft.com/office/powerpoint/2010/main" val="469906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Shape 1775"/>
          <p:cNvSpPr txBox="1">
            <a:spLocks noGrp="1"/>
          </p:cNvSpPr>
          <p:nvPr>
            <p:ph type="title"/>
          </p:nvPr>
        </p:nvSpPr>
        <p:spPr>
          <a:xfrm>
            <a:off x="826650" y="1660725"/>
            <a:ext cx="7490700" cy="1822200"/>
          </a:xfrm>
          <a:prstGeom prst="rect">
            <a:avLst/>
          </a:prstGeom>
        </p:spPr>
        <p:txBody>
          <a:bodyPr lIns="91425" tIns="91425" rIns="91425" bIns="91425" anchor="ctr" anchorCtr="0">
            <a:noAutofit/>
          </a:bodyPr>
          <a:lstStyle/>
          <a:p>
            <a:pPr lvl="0" rtl="0">
              <a:spcBef>
                <a:spcPts val="0"/>
              </a:spcBef>
              <a:buNone/>
            </a:pPr>
            <a:r>
              <a:rPr lang="en" sz="4000" dirty="0">
                <a:solidFill>
                  <a:schemeClr val="bg1"/>
                </a:solidFill>
              </a:rPr>
              <a:t>OPENSHIFT MOMENTUM</a:t>
            </a:r>
          </a:p>
        </p:txBody>
      </p:sp>
      <p:sp>
        <p:nvSpPr>
          <p:cNvPr id="1776" name="Shape 1776"/>
          <p:cNvSpPr/>
          <p:nvPr/>
        </p:nvSpPr>
        <p:spPr>
          <a:xfrm>
            <a:off x="8241075" y="4773825"/>
            <a:ext cx="841200" cy="293100"/>
          </a:xfrm>
          <a:prstGeom prst="rect">
            <a:avLst/>
          </a:prstGeom>
          <a:solidFill>
            <a:srgbClr val="000000"/>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603850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Shape 1781"/>
          <p:cNvSpPr txBox="1">
            <a:spLocks noGrp="1"/>
          </p:cNvSpPr>
          <p:nvPr>
            <p:ph type="title" idx="4294967295"/>
          </p:nvPr>
        </p:nvSpPr>
        <p:spPr>
          <a:xfrm>
            <a:off x="183900" y="0"/>
            <a:ext cx="8592300" cy="1063200"/>
          </a:xfrm>
          <a:prstGeom prst="rect">
            <a:avLst/>
          </a:prstGeom>
        </p:spPr>
        <p:txBody>
          <a:bodyPr lIns="91425" tIns="91425" rIns="91425" bIns="91425" anchor="b" anchorCtr="0">
            <a:noAutofit/>
          </a:bodyPr>
          <a:lstStyle/>
          <a:p>
            <a:pPr lvl="0" rtl="0">
              <a:spcBef>
                <a:spcPts val="0"/>
              </a:spcBef>
              <a:buNone/>
            </a:pPr>
            <a:r>
              <a:rPr lang="en" b="1"/>
              <a:t>Containers in production are real. And they are</a:t>
            </a:r>
          </a:p>
          <a:p>
            <a:pPr lvl="0" rtl="0">
              <a:spcBef>
                <a:spcPts val="0"/>
              </a:spcBef>
              <a:buNone/>
            </a:pPr>
            <a:r>
              <a:rPr lang="en" b="1"/>
              <a:t>real on OpenShift.  </a:t>
            </a:r>
          </a:p>
        </p:txBody>
      </p:sp>
      <p:sp>
        <p:nvSpPr>
          <p:cNvPr id="1782" name="Shape 1782"/>
          <p:cNvSpPr txBox="1"/>
          <p:nvPr/>
        </p:nvSpPr>
        <p:spPr>
          <a:xfrm>
            <a:off x="1627025" y="4415009"/>
            <a:ext cx="5458500" cy="311700"/>
          </a:xfrm>
          <a:prstGeom prst="rect">
            <a:avLst/>
          </a:prstGeom>
          <a:noFill/>
          <a:ln>
            <a:noFill/>
          </a:ln>
        </p:spPr>
        <p:txBody>
          <a:bodyPr lIns="91425" tIns="91425" rIns="91425" bIns="91425" anchor="t" anchorCtr="0">
            <a:noAutofit/>
          </a:bodyPr>
          <a:lstStyle/>
          <a:p>
            <a:pPr lvl="0" algn="ctr" rtl="0">
              <a:spcBef>
                <a:spcPts val="0"/>
              </a:spcBef>
              <a:buClr>
                <a:schemeClr val="dk1"/>
              </a:buClr>
              <a:buFont typeface="Arial"/>
              <a:buNone/>
            </a:pPr>
            <a:r>
              <a:rPr lang="en" dirty="0"/>
              <a:t>Blog: </a:t>
            </a:r>
            <a:r>
              <a:rPr lang="en" u="sng" dirty="0">
                <a:solidFill>
                  <a:schemeClr val="hlink"/>
                </a:solidFill>
                <a:latin typeface="Proxima Nova"/>
                <a:ea typeface="Proxima Nova"/>
                <a:cs typeface="Proxima Nova"/>
                <a:sym typeface="Proxima Nova"/>
                <a:hlinkClick r:id="rId3"/>
              </a:rPr>
              <a:t>The Breadth and Reach of the OpenShift Marketplace</a:t>
            </a:r>
          </a:p>
        </p:txBody>
      </p:sp>
      <p:pic>
        <p:nvPicPr>
          <p:cNvPr id="1783" name="Shape 1783"/>
          <p:cNvPicPr preferRelativeResize="0"/>
          <p:nvPr/>
        </p:nvPicPr>
        <p:blipFill>
          <a:blip r:embed="rId4">
            <a:alphaModFix/>
          </a:blip>
          <a:stretch>
            <a:fillRect/>
          </a:stretch>
        </p:blipFill>
        <p:spPr>
          <a:xfrm>
            <a:off x="938900" y="1139400"/>
            <a:ext cx="7149575" cy="3374524"/>
          </a:xfrm>
          <a:prstGeom prst="rect">
            <a:avLst/>
          </a:prstGeom>
          <a:noFill/>
          <a:ln>
            <a:noFill/>
          </a:ln>
        </p:spPr>
      </p:pic>
    </p:spTree>
    <p:extLst>
      <p:ext uri="{BB962C8B-B14F-4D97-AF65-F5344CB8AC3E}">
        <p14:creationId xmlns:p14="http://schemas.microsoft.com/office/powerpoint/2010/main" val="1198650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p:nvPr/>
        </p:nvSpPr>
        <p:spPr>
          <a:xfrm>
            <a:off x="685800" y="1047750"/>
            <a:ext cx="7772400" cy="285900"/>
          </a:xfrm>
          <a:prstGeom prst="rect">
            <a:avLst/>
          </a:prstGeom>
          <a:noFill/>
          <a:ln>
            <a:noFill/>
          </a:ln>
        </p:spPr>
        <p:txBody>
          <a:bodyPr lIns="0" tIns="0" rIns="0" bIns="0" anchor="t" anchorCtr="0">
            <a:noAutofit/>
          </a:bodyPr>
          <a:lstStyle/>
          <a:p>
            <a:pPr lvl="0" algn="ctr" rtl="0">
              <a:lnSpc>
                <a:spcPct val="110000"/>
              </a:lnSpc>
              <a:spcBef>
                <a:spcPts val="0"/>
              </a:spcBef>
              <a:buNone/>
            </a:pPr>
            <a:r>
              <a:rPr lang="en">
                <a:latin typeface="Overpass"/>
                <a:ea typeface="Overpass"/>
                <a:cs typeface="Overpass"/>
                <a:sym typeface="Overpass"/>
              </a:rPr>
              <a:t>FY2017 subscription revenue and y/y growth </a:t>
            </a:r>
          </a:p>
        </p:txBody>
      </p:sp>
      <p:sp>
        <p:nvSpPr>
          <p:cNvPr id="1789" name="Shape 1789"/>
          <p:cNvSpPr txBox="1"/>
          <p:nvPr/>
        </p:nvSpPr>
        <p:spPr>
          <a:xfrm>
            <a:off x="364050" y="0"/>
            <a:ext cx="8415900" cy="1028700"/>
          </a:xfrm>
          <a:prstGeom prst="rect">
            <a:avLst/>
          </a:prstGeom>
          <a:noFill/>
          <a:ln>
            <a:noFill/>
          </a:ln>
        </p:spPr>
        <p:txBody>
          <a:bodyPr lIns="0" tIns="0" rIns="0" bIns="0" anchor="b" anchorCtr="0">
            <a:noAutofit/>
          </a:bodyPr>
          <a:lstStyle/>
          <a:p>
            <a:pPr lvl="0" algn="ctr" rtl="0">
              <a:spcBef>
                <a:spcPts val="0"/>
              </a:spcBef>
              <a:buNone/>
            </a:pPr>
            <a:r>
              <a:rPr lang="en" sz="2700" b="1">
                <a:latin typeface="Overpass"/>
                <a:ea typeface="Overpass"/>
                <a:cs typeface="Overpass"/>
                <a:sym typeface="Overpass"/>
              </a:rPr>
              <a:t>OUR HYBRID CLOUD PORTFOLIO</a:t>
            </a:r>
          </a:p>
        </p:txBody>
      </p:sp>
      <p:pic>
        <p:nvPicPr>
          <p:cNvPr id="1790" name="Shape 1790" descr="Asset 496@0.5x.png"/>
          <p:cNvPicPr preferRelativeResize="0"/>
          <p:nvPr/>
        </p:nvPicPr>
        <p:blipFill>
          <a:blip r:embed="rId3">
            <a:alphaModFix/>
          </a:blip>
          <a:stretch>
            <a:fillRect/>
          </a:stretch>
        </p:blipFill>
        <p:spPr>
          <a:xfrm>
            <a:off x="1774372" y="1503597"/>
            <a:ext cx="1850899" cy="2937825"/>
          </a:xfrm>
          <a:prstGeom prst="rect">
            <a:avLst/>
          </a:prstGeom>
          <a:noFill/>
          <a:ln>
            <a:noFill/>
          </a:ln>
        </p:spPr>
      </p:pic>
      <p:pic>
        <p:nvPicPr>
          <p:cNvPr id="1791" name="Shape 1791" descr="Asset 497@3x.png"/>
          <p:cNvPicPr preferRelativeResize="0"/>
          <p:nvPr/>
        </p:nvPicPr>
        <p:blipFill rotWithShape="1">
          <a:blip r:embed="rId4">
            <a:alphaModFix/>
          </a:blip>
          <a:srcRect t="89" b="89"/>
          <a:stretch/>
        </p:blipFill>
        <p:spPr>
          <a:xfrm>
            <a:off x="3625272" y="1503597"/>
            <a:ext cx="1850900" cy="2937825"/>
          </a:xfrm>
          <a:prstGeom prst="rect">
            <a:avLst/>
          </a:prstGeom>
          <a:noFill/>
          <a:ln>
            <a:noFill/>
          </a:ln>
        </p:spPr>
      </p:pic>
      <p:pic>
        <p:nvPicPr>
          <p:cNvPr id="1792" name="Shape 1792" descr="Asset 498@3x.png"/>
          <p:cNvPicPr preferRelativeResize="0"/>
          <p:nvPr/>
        </p:nvPicPr>
        <p:blipFill rotWithShape="1">
          <a:blip r:embed="rId5">
            <a:alphaModFix/>
          </a:blip>
          <a:srcRect t="59" b="49"/>
          <a:stretch/>
        </p:blipFill>
        <p:spPr>
          <a:xfrm>
            <a:off x="5476172" y="1503597"/>
            <a:ext cx="1850900" cy="2937825"/>
          </a:xfrm>
          <a:prstGeom prst="rect">
            <a:avLst/>
          </a:prstGeom>
          <a:noFill/>
          <a:ln>
            <a:noFill/>
          </a:ln>
        </p:spPr>
      </p:pic>
      <p:pic>
        <p:nvPicPr>
          <p:cNvPr id="1793" name="Shape 1793" descr="Asset 499@3x.png"/>
          <p:cNvPicPr preferRelativeResize="0"/>
          <p:nvPr/>
        </p:nvPicPr>
        <p:blipFill rotWithShape="1">
          <a:blip r:embed="rId6">
            <a:alphaModFix/>
          </a:blip>
          <a:srcRect l="-12886" t="-369" r="-9258" b="14326"/>
          <a:stretch/>
        </p:blipFill>
        <p:spPr>
          <a:xfrm>
            <a:off x="1745231" y="1885206"/>
            <a:ext cx="77225" cy="2548802"/>
          </a:xfrm>
          <a:prstGeom prst="rect">
            <a:avLst/>
          </a:prstGeom>
          <a:noFill/>
          <a:ln>
            <a:noFill/>
          </a:ln>
        </p:spPr>
      </p:pic>
      <p:pic>
        <p:nvPicPr>
          <p:cNvPr id="1794" name="Shape 1794" descr="Asset 499@3x.png"/>
          <p:cNvPicPr preferRelativeResize="0"/>
          <p:nvPr/>
        </p:nvPicPr>
        <p:blipFill rotWithShape="1">
          <a:blip r:embed="rId6">
            <a:alphaModFix/>
          </a:blip>
          <a:srcRect l="-12886" t="-369" r="-9258" b="14326"/>
          <a:stretch/>
        </p:blipFill>
        <p:spPr>
          <a:xfrm rot="5400000">
            <a:off x="6086655" y="3155230"/>
            <a:ext cx="77225" cy="2548802"/>
          </a:xfrm>
          <a:prstGeom prst="rect">
            <a:avLst/>
          </a:prstGeom>
          <a:noFill/>
          <a:ln>
            <a:noFill/>
          </a:ln>
        </p:spPr>
      </p:pic>
      <p:cxnSp>
        <p:nvCxnSpPr>
          <p:cNvPr id="1795" name="Shape 1795"/>
          <p:cNvCxnSpPr/>
          <p:nvPr/>
        </p:nvCxnSpPr>
        <p:spPr>
          <a:xfrm rot="10800000">
            <a:off x="1784062" y="4432539"/>
            <a:ext cx="5467500" cy="0"/>
          </a:xfrm>
          <a:prstGeom prst="straightConnector1">
            <a:avLst/>
          </a:prstGeom>
          <a:noFill/>
          <a:ln w="9525" cap="flat" cmpd="sng">
            <a:solidFill>
              <a:srgbClr val="000000"/>
            </a:solidFill>
            <a:prstDash val="solid"/>
            <a:round/>
            <a:headEnd type="none" w="lg" len="lg"/>
            <a:tailEnd type="none" w="lg" len="lg"/>
          </a:ln>
        </p:spPr>
      </p:cxnSp>
      <p:pic>
        <p:nvPicPr>
          <p:cNvPr id="1796" name="Shape 1796" descr="Asset 501@3x.png"/>
          <p:cNvPicPr preferRelativeResize="0"/>
          <p:nvPr/>
        </p:nvPicPr>
        <p:blipFill rotWithShape="1">
          <a:blip r:embed="rId7">
            <a:alphaModFix/>
          </a:blip>
          <a:srcRect l="49" r="49"/>
          <a:stretch/>
        </p:blipFill>
        <p:spPr>
          <a:xfrm>
            <a:off x="1784072" y="2346854"/>
            <a:ext cx="5543000" cy="2097351"/>
          </a:xfrm>
          <a:prstGeom prst="rect">
            <a:avLst/>
          </a:prstGeom>
          <a:noFill/>
          <a:ln>
            <a:noFill/>
          </a:ln>
        </p:spPr>
      </p:pic>
      <p:sp>
        <p:nvSpPr>
          <p:cNvPr id="1797" name="Shape 1797"/>
          <p:cNvSpPr/>
          <p:nvPr/>
        </p:nvSpPr>
        <p:spPr>
          <a:xfrm>
            <a:off x="2300575" y="4343175"/>
            <a:ext cx="134100" cy="134100"/>
          </a:xfrm>
          <a:prstGeom prst="ellipse">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798" name="Shape 1798"/>
          <p:cNvSpPr/>
          <p:nvPr/>
        </p:nvSpPr>
        <p:spPr>
          <a:xfrm>
            <a:off x="2621391" y="4297093"/>
            <a:ext cx="196200" cy="196200"/>
          </a:xfrm>
          <a:prstGeom prst="ellipse">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799" name="Shape 1799"/>
          <p:cNvSpPr/>
          <p:nvPr/>
        </p:nvSpPr>
        <p:spPr>
          <a:xfrm>
            <a:off x="2905499" y="4212624"/>
            <a:ext cx="273900" cy="273900"/>
          </a:xfrm>
          <a:prstGeom prst="ellipse">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00" name="Shape 1800"/>
          <p:cNvSpPr/>
          <p:nvPr/>
        </p:nvSpPr>
        <p:spPr>
          <a:xfrm>
            <a:off x="3234637" y="4108800"/>
            <a:ext cx="335400" cy="335400"/>
          </a:xfrm>
          <a:prstGeom prst="ellipse">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01" name="Shape 1801"/>
          <p:cNvSpPr/>
          <p:nvPr/>
        </p:nvSpPr>
        <p:spPr>
          <a:xfrm>
            <a:off x="3679901" y="3971199"/>
            <a:ext cx="383700" cy="383700"/>
          </a:xfrm>
          <a:prstGeom prst="ellipse">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02" name="Shape 1802"/>
          <p:cNvSpPr/>
          <p:nvPr/>
        </p:nvSpPr>
        <p:spPr>
          <a:xfrm>
            <a:off x="4297075" y="3437024"/>
            <a:ext cx="735300" cy="735300"/>
          </a:xfrm>
          <a:prstGeom prst="ellipse">
            <a:avLst/>
          </a:prstGeom>
          <a:solidFill>
            <a:srgbClr val="A30000"/>
          </a:solidFill>
          <a:ln>
            <a:noFill/>
          </a:ln>
        </p:spPr>
        <p:txBody>
          <a:bodyPr lIns="91425" tIns="91425" rIns="91425" bIns="91425" anchor="ctr" anchorCtr="0">
            <a:noAutofit/>
          </a:bodyPr>
          <a:lstStyle/>
          <a:p>
            <a:pPr lvl="0">
              <a:spcBef>
                <a:spcPts val="0"/>
              </a:spcBef>
              <a:buNone/>
            </a:pPr>
            <a:endParaRPr/>
          </a:p>
        </p:txBody>
      </p:sp>
      <p:sp>
        <p:nvSpPr>
          <p:cNvPr id="1803" name="Shape 1803"/>
          <p:cNvSpPr/>
          <p:nvPr/>
        </p:nvSpPr>
        <p:spPr>
          <a:xfrm>
            <a:off x="5721400" y="2244300"/>
            <a:ext cx="883200" cy="883200"/>
          </a:xfrm>
          <a:prstGeom prst="ellipse">
            <a:avLst/>
          </a:prstGeom>
          <a:solidFill>
            <a:srgbClr val="820000"/>
          </a:solidFill>
          <a:ln>
            <a:noFill/>
          </a:ln>
        </p:spPr>
        <p:txBody>
          <a:bodyPr lIns="91425" tIns="91425" rIns="91425" bIns="91425" anchor="ctr" anchorCtr="0">
            <a:noAutofit/>
          </a:bodyPr>
          <a:lstStyle/>
          <a:p>
            <a:pPr lvl="0">
              <a:spcBef>
                <a:spcPts val="0"/>
              </a:spcBef>
              <a:buNone/>
            </a:pPr>
            <a:endParaRPr/>
          </a:p>
        </p:txBody>
      </p:sp>
      <p:sp>
        <p:nvSpPr>
          <p:cNvPr id="1804" name="Shape 1804"/>
          <p:cNvSpPr txBox="1"/>
          <p:nvPr/>
        </p:nvSpPr>
        <p:spPr>
          <a:xfrm>
            <a:off x="1784075" y="1622950"/>
            <a:ext cx="18510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800" b="1">
                <a:solidFill>
                  <a:srgbClr val="CC0000"/>
                </a:solidFill>
                <a:latin typeface="Overpass"/>
                <a:ea typeface="Overpass"/>
                <a:cs typeface="Overpass"/>
                <a:sym typeface="Overpass"/>
              </a:rPr>
              <a:t>EMERGING/CLOUD-ENABLING</a:t>
            </a:r>
          </a:p>
          <a:p>
            <a:pPr lvl="0" algn="ctr" rtl="0">
              <a:lnSpc>
                <a:spcPct val="115000"/>
              </a:lnSpc>
              <a:spcBef>
                <a:spcPts val="0"/>
              </a:spcBef>
              <a:buNone/>
            </a:pPr>
            <a:r>
              <a:rPr lang="en" sz="800">
                <a:solidFill>
                  <a:srgbClr val="595959"/>
                </a:solidFill>
                <a:latin typeface="Overpass SemiBold"/>
                <a:ea typeface="Overpass SemiBold"/>
                <a:cs typeface="Overpass SemiBold"/>
                <a:sym typeface="Overpass SemiBold"/>
              </a:rPr>
              <a:t>&gt;$100M | +100%</a:t>
            </a:r>
          </a:p>
        </p:txBody>
      </p:sp>
      <p:sp>
        <p:nvSpPr>
          <p:cNvPr id="1805" name="Shape 1805"/>
          <p:cNvSpPr txBox="1"/>
          <p:nvPr/>
        </p:nvSpPr>
        <p:spPr>
          <a:xfrm>
            <a:off x="3962008" y="1611300"/>
            <a:ext cx="1146600" cy="2739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800" b="1">
                <a:solidFill>
                  <a:srgbClr val="A30000"/>
                </a:solidFill>
                <a:latin typeface="Overpass"/>
                <a:ea typeface="Overpass"/>
                <a:cs typeface="Overpass"/>
                <a:sym typeface="Overpass"/>
              </a:rPr>
              <a:t>GROWTH</a:t>
            </a:r>
          </a:p>
          <a:p>
            <a:pPr lvl="0" algn="ctr" rtl="0">
              <a:lnSpc>
                <a:spcPct val="115000"/>
              </a:lnSpc>
              <a:spcBef>
                <a:spcPts val="0"/>
              </a:spcBef>
              <a:buNone/>
            </a:pPr>
            <a:r>
              <a:rPr lang="en" sz="800">
                <a:solidFill>
                  <a:srgbClr val="595959"/>
                </a:solidFill>
                <a:latin typeface="Overpass SemiBold"/>
                <a:ea typeface="Overpass SemiBold"/>
                <a:cs typeface="Overpass SemiBold"/>
                <a:sym typeface="Overpass SemiBold"/>
              </a:rPr>
              <a:t>~$300M | 20%-25%</a:t>
            </a:r>
          </a:p>
        </p:txBody>
      </p:sp>
      <p:sp>
        <p:nvSpPr>
          <p:cNvPr id="1806" name="Shape 1806"/>
          <p:cNvSpPr txBox="1"/>
          <p:nvPr/>
        </p:nvSpPr>
        <p:spPr>
          <a:xfrm>
            <a:off x="5762189" y="1617128"/>
            <a:ext cx="1146599" cy="273899"/>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800" b="1">
                <a:solidFill>
                  <a:srgbClr val="820000"/>
                </a:solidFill>
                <a:latin typeface="Overpass"/>
                <a:ea typeface="Overpass"/>
                <a:cs typeface="Overpass"/>
                <a:sym typeface="Overpass"/>
              </a:rPr>
              <a:t>ESTABLISHED</a:t>
            </a:r>
          </a:p>
          <a:p>
            <a:pPr lvl="0" algn="ctr" rtl="0">
              <a:lnSpc>
                <a:spcPct val="115000"/>
              </a:lnSpc>
              <a:spcBef>
                <a:spcPts val="0"/>
              </a:spcBef>
              <a:buNone/>
            </a:pPr>
            <a:r>
              <a:rPr lang="en" sz="800">
                <a:solidFill>
                  <a:srgbClr val="595959"/>
                </a:solidFill>
                <a:latin typeface="Overpass SemiBold"/>
                <a:ea typeface="Overpass SemiBold"/>
                <a:cs typeface="Overpass SemiBold"/>
                <a:sym typeface="Overpass SemiBold"/>
              </a:rPr>
              <a:t>~$1,700M | 10%-15%</a:t>
            </a:r>
          </a:p>
        </p:txBody>
      </p:sp>
      <p:sp>
        <p:nvSpPr>
          <p:cNvPr id="1807" name="Shape 1807"/>
          <p:cNvSpPr txBox="1"/>
          <p:nvPr/>
        </p:nvSpPr>
        <p:spPr>
          <a:xfrm>
            <a:off x="2186826" y="1951397"/>
            <a:ext cx="1146599" cy="781800"/>
          </a:xfrm>
          <a:prstGeom prst="rect">
            <a:avLst/>
          </a:prstGeom>
          <a:noFill/>
          <a:ln>
            <a:noFill/>
          </a:ln>
        </p:spPr>
        <p:txBody>
          <a:bodyPr lIns="91425" tIns="91425" rIns="91425" bIns="91425" anchor="ctr" anchorCtr="0">
            <a:noAutofit/>
          </a:bodyPr>
          <a:lstStyle/>
          <a:p>
            <a:pPr lvl="0" algn="l" rtl="0">
              <a:lnSpc>
                <a:spcPct val="115000"/>
              </a:lnSpc>
              <a:spcBef>
                <a:spcPts val="0"/>
              </a:spcBef>
              <a:buNone/>
            </a:pPr>
            <a:r>
              <a:rPr lang="en" sz="800">
                <a:solidFill>
                  <a:srgbClr val="666666"/>
                </a:solidFill>
                <a:latin typeface="Overpass Light"/>
                <a:ea typeface="Overpass Light"/>
                <a:cs typeface="Overpass Light"/>
                <a:sym typeface="Overpass Light"/>
              </a:rPr>
              <a:t>Cloud management</a:t>
            </a:r>
          </a:p>
          <a:p>
            <a:pPr lvl="0" algn="l" rtl="0">
              <a:lnSpc>
                <a:spcPct val="115000"/>
              </a:lnSpc>
              <a:spcBef>
                <a:spcPts val="0"/>
              </a:spcBef>
              <a:buNone/>
            </a:pPr>
            <a:r>
              <a:rPr lang="en" sz="800">
                <a:solidFill>
                  <a:srgbClr val="666666"/>
                </a:solidFill>
                <a:latin typeface="Overpass Light"/>
                <a:ea typeface="Overpass Light"/>
                <a:cs typeface="Overpass Light"/>
                <a:sym typeface="Overpass Light"/>
              </a:rPr>
              <a:t>NFV</a:t>
            </a:r>
          </a:p>
          <a:p>
            <a:pPr lvl="0" algn="l" rtl="0">
              <a:lnSpc>
                <a:spcPct val="115000"/>
              </a:lnSpc>
              <a:spcBef>
                <a:spcPts val="0"/>
              </a:spcBef>
              <a:buNone/>
            </a:pPr>
            <a:r>
              <a:rPr lang="en" sz="800">
                <a:solidFill>
                  <a:srgbClr val="666666"/>
                </a:solidFill>
                <a:latin typeface="Overpass Light"/>
                <a:ea typeface="Overpass Light"/>
                <a:cs typeface="Overpass Light"/>
                <a:sym typeface="Overpass Light"/>
              </a:rPr>
              <a:t>Openshift (PaaS) </a:t>
            </a:r>
          </a:p>
          <a:p>
            <a:pPr lvl="0" algn="l" rtl="0">
              <a:lnSpc>
                <a:spcPct val="115000"/>
              </a:lnSpc>
              <a:spcBef>
                <a:spcPts val="0"/>
              </a:spcBef>
              <a:buNone/>
            </a:pPr>
            <a:r>
              <a:rPr lang="en" sz="800">
                <a:solidFill>
                  <a:srgbClr val="666666"/>
                </a:solidFill>
                <a:latin typeface="Overpass Light"/>
                <a:ea typeface="Overpass Light"/>
                <a:cs typeface="Overpass Light"/>
                <a:sym typeface="Overpass Light"/>
              </a:rPr>
              <a:t>OpenStack (IaaS)</a:t>
            </a:r>
          </a:p>
          <a:p>
            <a:pPr lvl="0" algn="l" rtl="0">
              <a:lnSpc>
                <a:spcPct val="115000"/>
              </a:lnSpc>
              <a:spcBef>
                <a:spcPts val="0"/>
              </a:spcBef>
              <a:buNone/>
            </a:pPr>
            <a:r>
              <a:rPr lang="en" sz="800">
                <a:solidFill>
                  <a:srgbClr val="666666"/>
                </a:solidFill>
                <a:latin typeface="Overpass Light"/>
                <a:ea typeface="Overpass Light"/>
                <a:cs typeface="Overpass Light"/>
                <a:sym typeface="Overpass Light"/>
              </a:rPr>
              <a:t>Storage</a:t>
            </a:r>
          </a:p>
        </p:txBody>
      </p:sp>
      <p:sp>
        <p:nvSpPr>
          <p:cNvPr id="1808" name="Shape 1808"/>
          <p:cNvSpPr txBox="1"/>
          <p:nvPr/>
        </p:nvSpPr>
        <p:spPr>
          <a:xfrm>
            <a:off x="4178300" y="3021225"/>
            <a:ext cx="930300" cy="4158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800">
                <a:solidFill>
                  <a:srgbClr val="666666"/>
                </a:solidFill>
                <a:latin typeface="Overpass Light"/>
                <a:ea typeface="Overpass Light"/>
                <a:cs typeface="Overpass Light"/>
                <a:sym typeface="Overpass Light"/>
              </a:rPr>
              <a:t>Application development</a:t>
            </a:r>
          </a:p>
        </p:txBody>
      </p:sp>
      <p:sp>
        <p:nvSpPr>
          <p:cNvPr id="1809" name="Shape 1809"/>
          <p:cNvSpPr txBox="1"/>
          <p:nvPr/>
        </p:nvSpPr>
        <p:spPr>
          <a:xfrm>
            <a:off x="5726989" y="3124936"/>
            <a:ext cx="930299" cy="3354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en" sz="800">
                <a:solidFill>
                  <a:srgbClr val="666666"/>
                </a:solidFill>
                <a:latin typeface="Overpass Light"/>
                <a:ea typeface="Overpass Light"/>
                <a:cs typeface="Overpass Light"/>
                <a:sym typeface="Overpass Light"/>
              </a:rPr>
              <a:t>Infrastructure</a:t>
            </a:r>
          </a:p>
        </p:txBody>
      </p:sp>
      <p:sp>
        <p:nvSpPr>
          <p:cNvPr id="1810" name="Shape 1810"/>
          <p:cNvSpPr txBox="1"/>
          <p:nvPr/>
        </p:nvSpPr>
        <p:spPr>
          <a:xfrm>
            <a:off x="457200" y="4800600"/>
            <a:ext cx="7162800" cy="273900"/>
          </a:xfrm>
          <a:prstGeom prst="rect">
            <a:avLst/>
          </a:prstGeom>
          <a:noFill/>
          <a:ln>
            <a:noFill/>
          </a:ln>
        </p:spPr>
        <p:txBody>
          <a:bodyPr lIns="91425" tIns="0" rIns="91425" bIns="18275" anchor="ctr" anchorCtr="0">
            <a:noAutofit/>
          </a:bodyPr>
          <a:lstStyle/>
          <a:p>
            <a:pPr lvl="0" rtl="0">
              <a:spcBef>
                <a:spcPts val="0"/>
              </a:spcBef>
              <a:buNone/>
            </a:pPr>
            <a:r>
              <a:rPr lang="en" sz="700"/>
              <a:t>Chart for illustration purposes only. Not to be construed as guidance.</a:t>
            </a:r>
          </a:p>
        </p:txBody>
      </p:sp>
    </p:spTree>
    <p:extLst>
      <p:ext uri="{BB962C8B-B14F-4D97-AF65-F5344CB8AC3E}">
        <p14:creationId xmlns:p14="http://schemas.microsoft.com/office/powerpoint/2010/main" val="2794930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cxnSp>
        <p:nvCxnSpPr>
          <p:cNvPr id="1815" name="Shape 1815"/>
          <p:cNvCxnSpPr/>
          <p:nvPr/>
        </p:nvCxnSpPr>
        <p:spPr>
          <a:xfrm rot="10800000" flipH="1">
            <a:off x="6910125" y="3251425"/>
            <a:ext cx="1229700" cy="5700"/>
          </a:xfrm>
          <a:prstGeom prst="straightConnector1">
            <a:avLst/>
          </a:prstGeom>
          <a:noFill/>
          <a:ln w="9525" cap="flat" cmpd="sng">
            <a:solidFill>
              <a:srgbClr val="D9D9D9"/>
            </a:solidFill>
            <a:prstDash val="solid"/>
            <a:round/>
            <a:headEnd type="none" w="lg" len="lg"/>
            <a:tailEnd type="none" w="lg" len="lg"/>
          </a:ln>
        </p:spPr>
      </p:cxnSp>
      <p:cxnSp>
        <p:nvCxnSpPr>
          <p:cNvPr id="1816" name="Shape 1816"/>
          <p:cNvCxnSpPr/>
          <p:nvPr/>
        </p:nvCxnSpPr>
        <p:spPr>
          <a:xfrm rot="10800000" flipH="1">
            <a:off x="6910125" y="3784825"/>
            <a:ext cx="1229700" cy="5700"/>
          </a:xfrm>
          <a:prstGeom prst="straightConnector1">
            <a:avLst/>
          </a:prstGeom>
          <a:noFill/>
          <a:ln w="9525" cap="flat" cmpd="sng">
            <a:solidFill>
              <a:srgbClr val="D9D9D9"/>
            </a:solidFill>
            <a:prstDash val="solid"/>
            <a:round/>
            <a:headEnd type="none" w="lg" len="lg"/>
            <a:tailEnd type="none" w="lg" len="lg"/>
          </a:ln>
        </p:spPr>
      </p:cxnSp>
      <p:sp>
        <p:nvSpPr>
          <p:cNvPr id="1817" name="Shape 1817"/>
          <p:cNvSpPr txBox="1"/>
          <p:nvPr/>
        </p:nvSpPr>
        <p:spPr>
          <a:xfrm>
            <a:off x="685800" y="0"/>
            <a:ext cx="7772400" cy="1028700"/>
          </a:xfrm>
          <a:prstGeom prst="rect">
            <a:avLst/>
          </a:prstGeom>
          <a:noFill/>
          <a:ln>
            <a:noFill/>
          </a:ln>
        </p:spPr>
        <p:txBody>
          <a:bodyPr lIns="0" tIns="0" rIns="0" bIns="0" anchor="b" anchorCtr="0">
            <a:noAutofit/>
          </a:bodyPr>
          <a:lstStyle/>
          <a:p>
            <a:pPr lvl="0" algn="ctr" rtl="0">
              <a:spcBef>
                <a:spcPts val="0"/>
              </a:spcBef>
              <a:buNone/>
            </a:pPr>
            <a:r>
              <a:rPr lang="en" sz="2700" b="1">
                <a:latin typeface="Overpass"/>
                <a:ea typeface="Overpass"/>
                <a:cs typeface="Overpass"/>
                <a:sym typeface="Overpass"/>
              </a:rPr>
              <a:t>CUSTOMER ADOPTION OF TOP </a:t>
            </a:r>
            <a:br>
              <a:rPr lang="en" sz="2700" b="1">
                <a:latin typeface="Overpass"/>
                <a:ea typeface="Overpass"/>
                <a:cs typeface="Overpass"/>
                <a:sym typeface="Overpass"/>
              </a:rPr>
            </a:br>
            <a:r>
              <a:rPr lang="en" sz="2700" b="1">
                <a:latin typeface="Overpass"/>
                <a:ea typeface="Overpass"/>
                <a:cs typeface="Overpass"/>
                <a:sym typeface="Overpass"/>
              </a:rPr>
              <a:t>EMERGING TECHNOLOGIES</a:t>
            </a:r>
          </a:p>
        </p:txBody>
      </p:sp>
      <p:sp>
        <p:nvSpPr>
          <p:cNvPr id="1818" name="Shape 1818"/>
          <p:cNvSpPr txBox="1"/>
          <p:nvPr/>
        </p:nvSpPr>
        <p:spPr>
          <a:xfrm>
            <a:off x="457200" y="4800600"/>
            <a:ext cx="7162800" cy="273900"/>
          </a:xfrm>
          <a:prstGeom prst="rect">
            <a:avLst/>
          </a:prstGeom>
          <a:noFill/>
          <a:ln>
            <a:noFill/>
          </a:ln>
        </p:spPr>
        <p:txBody>
          <a:bodyPr lIns="91425" tIns="0" rIns="91425" bIns="18275" anchor="ctr" anchorCtr="0">
            <a:noAutofit/>
          </a:bodyPr>
          <a:lstStyle/>
          <a:p>
            <a:pPr lvl="0" rtl="0">
              <a:lnSpc>
                <a:spcPct val="115000"/>
              </a:lnSpc>
              <a:spcBef>
                <a:spcPts val="0"/>
              </a:spcBef>
              <a:buClr>
                <a:schemeClr val="dk1"/>
              </a:buClr>
              <a:buSzPct val="157142"/>
              <a:buFont typeface="Arial"/>
              <a:buNone/>
            </a:pPr>
            <a:r>
              <a:rPr lang="en" sz="700">
                <a:solidFill>
                  <a:schemeClr val="dk2"/>
                </a:solidFill>
                <a:latin typeface="Overpass"/>
                <a:ea typeface="Overpass"/>
                <a:cs typeface="Overpass"/>
                <a:sym typeface="Overpass"/>
              </a:rPr>
              <a:t>Source: company customer subscription data </a:t>
            </a:r>
          </a:p>
        </p:txBody>
      </p:sp>
      <p:pic>
        <p:nvPicPr>
          <p:cNvPr id="1819" name="Shape 1819" descr="Logotype_RH_Ansible_RGB_Gray.png"/>
          <p:cNvPicPr preferRelativeResize="0"/>
          <p:nvPr/>
        </p:nvPicPr>
        <p:blipFill>
          <a:blip r:embed="rId3">
            <a:alphaModFix/>
          </a:blip>
          <a:stretch>
            <a:fillRect/>
          </a:stretch>
        </p:blipFill>
        <p:spPr>
          <a:xfrm>
            <a:off x="6986297" y="1521755"/>
            <a:ext cx="1011386" cy="245743"/>
          </a:xfrm>
          <a:prstGeom prst="rect">
            <a:avLst/>
          </a:prstGeom>
          <a:noFill/>
          <a:ln>
            <a:noFill/>
          </a:ln>
        </p:spPr>
      </p:pic>
      <p:pic>
        <p:nvPicPr>
          <p:cNvPr id="1820" name="Shape 1820" descr="Logotype_RH_OpenStackPlatform_RGB_Gray.png"/>
          <p:cNvPicPr preferRelativeResize="0"/>
          <p:nvPr/>
        </p:nvPicPr>
        <p:blipFill>
          <a:blip r:embed="rId4">
            <a:alphaModFix/>
          </a:blip>
          <a:stretch>
            <a:fillRect/>
          </a:stretch>
        </p:blipFill>
        <p:spPr>
          <a:xfrm>
            <a:off x="4273134" y="1450499"/>
            <a:ext cx="1011376" cy="388262"/>
          </a:xfrm>
          <a:prstGeom prst="rect">
            <a:avLst/>
          </a:prstGeom>
          <a:noFill/>
          <a:ln>
            <a:noFill/>
          </a:ln>
        </p:spPr>
      </p:pic>
      <p:cxnSp>
        <p:nvCxnSpPr>
          <p:cNvPr id="1821" name="Shape 1821"/>
          <p:cNvCxnSpPr/>
          <p:nvPr/>
        </p:nvCxnSpPr>
        <p:spPr>
          <a:xfrm>
            <a:off x="1047770" y="2839300"/>
            <a:ext cx="1761900" cy="0"/>
          </a:xfrm>
          <a:prstGeom prst="straightConnector1">
            <a:avLst/>
          </a:prstGeom>
          <a:noFill/>
          <a:ln w="9525" cap="flat" cmpd="sng">
            <a:solidFill>
              <a:srgbClr val="D9D9D9"/>
            </a:solidFill>
            <a:prstDash val="solid"/>
            <a:round/>
            <a:headEnd type="none" w="lg" len="lg"/>
            <a:tailEnd type="none" w="lg" len="lg"/>
          </a:ln>
        </p:spPr>
      </p:cxnSp>
      <p:cxnSp>
        <p:nvCxnSpPr>
          <p:cNvPr id="1822" name="Shape 1822"/>
          <p:cNvCxnSpPr/>
          <p:nvPr/>
        </p:nvCxnSpPr>
        <p:spPr>
          <a:xfrm>
            <a:off x="1047770" y="3295900"/>
            <a:ext cx="1761900" cy="0"/>
          </a:xfrm>
          <a:prstGeom prst="straightConnector1">
            <a:avLst/>
          </a:prstGeom>
          <a:noFill/>
          <a:ln w="9525" cap="flat" cmpd="sng">
            <a:solidFill>
              <a:srgbClr val="D9D9D9"/>
            </a:solidFill>
            <a:prstDash val="solid"/>
            <a:round/>
            <a:headEnd type="none" w="lg" len="lg"/>
            <a:tailEnd type="none" w="lg" len="lg"/>
          </a:ln>
        </p:spPr>
      </p:cxnSp>
      <p:cxnSp>
        <p:nvCxnSpPr>
          <p:cNvPr id="1823" name="Shape 1823"/>
          <p:cNvCxnSpPr/>
          <p:nvPr/>
        </p:nvCxnSpPr>
        <p:spPr>
          <a:xfrm>
            <a:off x="1042051" y="3777975"/>
            <a:ext cx="1761900" cy="0"/>
          </a:xfrm>
          <a:prstGeom prst="straightConnector1">
            <a:avLst/>
          </a:prstGeom>
          <a:noFill/>
          <a:ln w="9525" cap="flat" cmpd="sng">
            <a:solidFill>
              <a:srgbClr val="D9D9D9"/>
            </a:solidFill>
            <a:prstDash val="solid"/>
            <a:round/>
            <a:headEnd type="none" w="lg" len="lg"/>
            <a:tailEnd type="none" w="lg" len="lg"/>
          </a:ln>
        </p:spPr>
      </p:cxnSp>
      <p:cxnSp>
        <p:nvCxnSpPr>
          <p:cNvPr id="1824" name="Shape 1824"/>
          <p:cNvCxnSpPr/>
          <p:nvPr/>
        </p:nvCxnSpPr>
        <p:spPr>
          <a:xfrm>
            <a:off x="1042051" y="2413407"/>
            <a:ext cx="1761900" cy="0"/>
          </a:xfrm>
          <a:prstGeom prst="straightConnector1">
            <a:avLst/>
          </a:prstGeom>
          <a:noFill/>
          <a:ln w="9525" cap="flat" cmpd="sng">
            <a:solidFill>
              <a:srgbClr val="D9D9D9"/>
            </a:solidFill>
            <a:prstDash val="solid"/>
            <a:round/>
            <a:headEnd type="none" w="lg" len="lg"/>
            <a:tailEnd type="none" w="lg" len="lg"/>
          </a:ln>
        </p:spPr>
      </p:cxnSp>
      <p:sp>
        <p:nvSpPr>
          <p:cNvPr id="1825" name="Shape 1825"/>
          <p:cNvSpPr/>
          <p:nvPr/>
        </p:nvSpPr>
        <p:spPr>
          <a:xfrm>
            <a:off x="2355277" y="2683275"/>
            <a:ext cx="321300" cy="15423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26" name="Shape 1826"/>
          <p:cNvSpPr/>
          <p:nvPr/>
        </p:nvSpPr>
        <p:spPr>
          <a:xfrm>
            <a:off x="1768077" y="3519975"/>
            <a:ext cx="321300" cy="7056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27" name="Shape 1827"/>
          <p:cNvSpPr/>
          <p:nvPr/>
        </p:nvSpPr>
        <p:spPr>
          <a:xfrm>
            <a:off x="1180877" y="3857775"/>
            <a:ext cx="321300" cy="3678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28" name="Shape 1828"/>
          <p:cNvSpPr txBox="1"/>
          <p:nvPr/>
        </p:nvSpPr>
        <p:spPr>
          <a:xfrm>
            <a:off x="1043447" y="4281787"/>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FY15</a:t>
            </a:r>
          </a:p>
        </p:txBody>
      </p:sp>
      <p:sp>
        <p:nvSpPr>
          <p:cNvPr id="1829" name="Shape 1829"/>
          <p:cNvSpPr txBox="1"/>
          <p:nvPr/>
        </p:nvSpPr>
        <p:spPr>
          <a:xfrm>
            <a:off x="1643676" y="4281775"/>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FY16</a:t>
            </a:r>
          </a:p>
        </p:txBody>
      </p:sp>
      <p:sp>
        <p:nvSpPr>
          <p:cNvPr id="1830" name="Shape 1830"/>
          <p:cNvSpPr txBox="1"/>
          <p:nvPr/>
        </p:nvSpPr>
        <p:spPr>
          <a:xfrm>
            <a:off x="2225988" y="4281787"/>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FY17</a:t>
            </a:r>
          </a:p>
        </p:txBody>
      </p:sp>
      <p:sp>
        <p:nvSpPr>
          <p:cNvPr id="1831" name="Shape 1831"/>
          <p:cNvSpPr txBox="1"/>
          <p:nvPr/>
        </p:nvSpPr>
        <p:spPr>
          <a:xfrm>
            <a:off x="754881" y="4134846"/>
            <a:ext cx="1731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0</a:t>
            </a:r>
          </a:p>
        </p:txBody>
      </p:sp>
      <p:sp>
        <p:nvSpPr>
          <p:cNvPr id="1832" name="Shape 1832"/>
          <p:cNvSpPr txBox="1"/>
          <p:nvPr/>
        </p:nvSpPr>
        <p:spPr>
          <a:xfrm>
            <a:off x="568067" y="3692933"/>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100</a:t>
            </a:r>
          </a:p>
        </p:txBody>
      </p:sp>
      <p:sp>
        <p:nvSpPr>
          <p:cNvPr id="1833" name="Shape 1833"/>
          <p:cNvSpPr txBox="1"/>
          <p:nvPr/>
        </p:nvSpPr>
        <p:spPr>
          <a:xfrm>
            <a:off x="568067" y="3207080"/>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200</a:t>
            </a:r>
          </a:p>
        </p:txBody>
      </p:sp>
      <p:sp>
        <p:nvSpPr>
          <p:cNvPr id="1834" name="Shape 1834"/>
          <p:cNvSpPr txBox="1"/>
          <p:nvPr/>
        </p:nvSpPr>
        <p:spPr>
          <a:xfrm>
            <a:off x="565503" y="2757051"/>
            <a:ext cx="455999"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300</a:t>
            </a:r>
          </a:p>
        </p:txBody>
      </p:sp>
      <p:sp>
        <p:nvSpPr>
          <p:cNvPr id="1835" name="Shape 1835"/>
          <p:cNvSpPr txBox="1"/>
          <p:nvPr/>
        </p:nvSpPr>
        <p:spPr>
          <a:xfrm>
            <a:off x="569474" y="2327959"/>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400</a:t>
            </a:r>
          </a:p>
        </p:txBody>
      </p:sp>
      <p:cxnSp>
        <p:nvCxnSpPr>
          <p:cNvPr id="1836" name="Shape 1836"/>
          <p:cNvCxnSpPr/>
          <p:nvPr/>
        </p:nvCxnSpPr>
        <p:spPr>
          <a:xfrm>
            <a:off x="1047770" y="4225575"/>
            <a:ext cx="1761900" cy="0"/>
          </a:xfrm>
          <a:prstGeom prst="straightConnector1">
            <a:avLst/>
          </a:prstGeom>
          <a:noFill/>
          <a:ln w="9525" cap="flat" cmpd="sng">
            <a:solidFill>
              <a:srgbClr val="B7B7B7"/>
            </a:solidFill>
            <a:prstDash val="solid"/>
            <a:round/>
            <a:headEnd type="none" w="lg" len="lg"/>
            <a:tailEnd type="none" w="lg" len="lg"/>
          </a:ln>
        </p:spPr>
      </p:cxnSp>
      <p:cxnSp>
        <p:nvCxnSpPr>
          <p:cNvPr id="1837" name="Shape 1837"/>
          <p:cNvCxnSpPr/>
          <p:nvPr/>
        </p:nvCxnSpPr>
        <p:spPr>
          <a:xfrm>
            <a:off x="3924023" y="2841858"/>
            <a:ext cx="1761900" cy="0"/>
          </a:xfrm>
          <a:prstGeom prst="straightConnector1">
            <a:avLst/>
          </a:prstGeom>
          <a:noFill/>
          <a:ln w="9525" cap="flat" cmpd="sng">
            <a:solidFill>
              <a:srgbClr val="D9D9D9"/>
            </a:solidFill>
            <a:prstDash val="solid"/>
            <a:round/>
            <a:headEnd type="none" w="lg" len="lg"/>
            <a:tailEnd type="none" w="lg" len="lg"/>
          </a:ln>
        </p:spPr>
      </p:cxnSp>
      <p:cxnSp>
        <p:nvCxnSpPr>
          <p:cNvPr id="1838" name="Shape 1838"/>
          <p:cNvCxnSpPr/>
          <p:nvPr/>
        </p:nvCxnSpPr>
        <p:spPr>
          <a:xfrm>
            <a:off x="3924023" y="3298458"/>
            <a:ext cx="1761900" cy="0"/>
          </a:xfrm>
          <a:prstGeom prst="straightConnector1">
            <a:avLst/>
          </a:prstGeom>
          <a:noFill/>
          <a:ln w="9525" cap="flat" cmpd="sng">
            <a:solidFill>
              <a:srgbClr val="D9D9D9"/>
            </a:solidFill>
            <a:prstDash val="solid"/>
            <a:round/>
            <a:headEnd type="none" w="lg" len="lg"/>
            <a:tailEnd type="none" w="lg" len="lg"/>
          </a:ln>
        </p:spPr>
      </p:cxnSp>
      <p:cxnSp>
        <p:nvCxnSpPr>
          <p:cNvPr id="1839" name="Shape 1839"/>
          <p:cNvCxnSpPr/>
          <p:nvPr/>
        </p:nvCxnSpPr>
        <p:spPr>
          <a:xfrm>
            <a:off x="3918304" y="3780533"/>
            <a:ext cx="1761900" cy="0"/>
          </a:xfrm>
          <a:prstGeom prst="straightConnector1">
            <a:avLst/>
          </a:prstGeom>
          <a:noFill/>
          <a:ln w="9525" cap="flat" cmpd="sng">
            <a:solidFill>
              <a:srgbClr val="D9D9D9"/>
            </a:solidFill>
            <a:prstDash val="solid"/>
            <a:round/>
            <a:headEnd type="none" w="lg" len="lg"/>
            <a:tailEnd type="none" w="lg" len="lg"/>
          </a:ln>
        </p:spPr>
      </p:cxnSp>
      <p:cxnSp>
        <p:nvCxnSpPr>
          <p:cNvPr id="1840" name="Shape 1840"/>
          <p:cNvCxnSpPr/>
          <p:nvPr/>
        </p:nvCxnSpPr>
        <p:spPr>
          <a:xfrm>
            <a:off x="3918304" y="2415966"/>
            <a:ext cx="1761900" cy="0"/>
          </a:xfrm>
          <a:prstGeom prst="straightConnector1">
            <a:avLst/>
          </a:prstGeom>
          <a:noFill/>
          <a:ln w="9525" cap="flat" cmpd="sng">
            <a:solidFill>
              <a:srgbClr val="D9D9D9"/>
            </a:solidFill>
            <a:prstDash val="solid"/>
            <a:round/>
            <a:headEnd type="none" w="lg" len="lg"/>
            <a:tailEnd type="none" w="lg" len="lg"/>
          </a:ln>
        </p:spPr>
      </p:cxnSp>
      <p:sp>
        <p:nvSpPr>
          <p:cNvPr id="1841" name="Shape 1841"/>
          <p:cNvSpPr/>
          <p:nvPr/>
        </p:nvSpPr>
        <p:spPr>
          <a:xfrm>
            <a:off x="5231531" y="2685833"/>
            <a:ext cx="321300" cy="15423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42" name="Shape 1842"/>
          <p:cNvSpPr/>
          <p:nvPr/>
        </p:nvSpPr>
        <p:spPr>
          <a:xfrm>
            <a:off x="4644331" y="3151495"/>
            <a:ext cx="321300" cy="10767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43" name="Shape 1843"/>
          <p:cNvSpPr/>
          <p:nvPr/>
        </p:nvSpPr>
        <p:spPr>
          <a:xfrm>
            <a:off x="4057131" y="3635144"/>
            <a:ext cx="321300" cy="5931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44" name="Shape 1844"/>
          <p:cNvSpPr txBox="1"/>
          <p:nvPr/>
        </p:nvSpPr>
        <p:spPr>
          <a:xfrm>
            <a:off x="3919701" y="4284346"/>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FY15</a:t>
            </a:r>
          </a:p>
        </p:txBody>
      </p:sp>
      <p:sp>
        <p:nvSpPr>
          <p:cNvPr id="1845" name="Shape 1845"/>
          <p:cNvSpPr txBox="1"/>
          <p:nvPr/>
        </p:nvSpPr>
        <p:spPr>
          <a:xfrm>
            <a:off x="4519930" y="4284333"/>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FY16</a:t>
            </a:r>
          </a:p>
        </p:txBody>
      </p:sp>
      <p:sp>
        <p:nvSpPr>
          <p:cNvPr id="1846" name="Shape 1846"/>
          <p:cNvSpPr txBox="1"/>
          <p:nvPr/>
        </p:nvSpPr>
        <p:spPr>
          <a:xfrm>
            <a:off x="5102242" y="4284346"/>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FY17</a:t>
            </a:r>
          </a:p>
        </p:txBody>
      </p:sp>
      <p:sp>
        <p:nvSpPr>
          <p:cNvPr id="1847" name="Shape 1847"/>
          <p:cNvSpPr txBox="1"/>
          <p:nvPr/>
        </p:nvSpPr>
        <p:spPr>
          <a:xfrm>
            <a:off x="3631135" y="4137405"/>
            <a:ext cx="1731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0</a:t>
            </a:r>
          </a:p>
        </p:txBody>
      </p:sp>
      <p:sp>
        <p:nvSpPr>
          <p:cNvPr id="1848" name="Shape 1848"/>
          <p:cNvSpPr txBox="1"/>
          <p:nvPr/>
        </p:nvSpPr>
        <p:spPr>
          <a:xfrm>
            <a:off x="3444320" y="3685257"/>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125</a:t>
            </a:r>
          </a:p>
        </p:txBody>
      </p:sp>
      <p:sp>
        <p:nvSpPr>
          <p:cNvPr id="1849" name="Shape 1849"/>
          <p:cNvSpPr txBox="1"/>
          <p:nvPr/>
        </p:nvSpPr>
        <p:spPr>
          <a:xfrm>
            <a:off x="3444320" y="3219875"/>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250</a:t>
            </a:r>
          </a:p>
        </p:txBody>
      </p:sp>
      <p:sp>
        <p:nvSpPr>
          <p:cNvPr id="1850" name="Shape 1850"/>
          <p:cNvSpPr txBox="1"/>
          <p:nvPr/>
        </p:nvSpPr>
        <p:spPr>
          <a:xfrm>
            <a:off x="3441756" y="2764728"/>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375</a:t>
            </a:r>
          </a:p>
        </p:txBody>
      </p:sp>
      <p:sp>
        <p:nvSpPr>
          <p:cNvPr id="1851" name="Shape 1851"/>
          <p:cNvSpPr txBox="1"/>
          <p:nvPr/>
        </p:nvSpPr>
        <p:spPr>
          <a:xfrm>
            <a:off x="3445728" y="2335636"/>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500</a:t>
            </a:r>
          </a:p>
        </p:txBody>
      </p:sp>
      <p:cxnSp>
        <p:nvCxnSpPr>
          <p:cNvPr id="1852" name="Shape 1852"/>
          <p:cNvCxnSpPr/>
          <p:nvPr/>
        </p:nvCxnSpPr>
        <p:spPr>
          <a:xfrm>
            <a:off x="3924023" y="4228133"/>
            <a:ext cx="1761900" cy="0"/>
          </a:xfrm>
          <a:prstGeom prst="straightConnector1">
            <a:avLst/>
          </a:prstGeom>
          <a:noFill/>
          <a:ln w="9525" cap="flat" cmpd="sng">
            <a:solidFill>
              <a:srgbClr val="B7B7B7"/>
            </a:solidFill>
            <a:prstDash val="solid"/>
            <a:round/>
            <a:headEnd type="none" w="lg" len="lg"/>
            <a:tailEnd type="none" w="lg" len="lg"/>
          </a:ln>
        </p:spPr>
      </p:cxnSp>
      <p:sp>
        <p:nvSpPr>
          <p:cNvPr id="1853" name="Shape 1853"/>
          <p:cNvSpPr txBox="1"/>
          <p:nvPr/>
        </p:nvSpPr>
        <p:spPr>
          <a:xfrm rot="-5400000">
            <a:off x="-105784" y="3136850"/>
            <a:ext cx="1026000" cy="167400"/>
          </a:xfrm>
          <a:prstGeom prst="rect">
            <a:avLst/>
          </a:prstGeom>
          <a:noFill/>
          <a:ln>
            <a:noFill/>
          </a:ln>
        </p:spPr>
        <p:txBody>
          <a:bodyPr lIns="91425" tIns="91425" rIns="91425" bIns="91425" anchor="ctr" anchorCtr="0">
            <a:noAutofit/>
          </a:bodyPr>
          <a:lstStyle/>
          <a:p>
            <a:pPr lvl="0" algn="ctr" rtl="0">
              <a:spcBef>
                <a:spcPts val="0"/>
              </a:spcBef>
              <a:buNone/>
            </a:pPr>
            <a:r>
              <a:rPr lang="en" sz="1000" b="1">
                <a:solidFill>
                  <a:srgbClr val="595959"/>
                </a:solidFill>
                <a:latin typeface="Overpass"/>
                <a:ea typeface="Overpass"/>
                <a:cs typeface="Overpass"/>
                <a:sym typeface="Overpass"/>
              </a:rPr>
              <a:t>CUSTOMERS</a:t>
            </a:r>
          </a:p>
        </p:txBody>
      </p:sp>
      <p:cxnSp>
        <p:nvCxnSpPr>
          <p:cNvPr id="1854" name="Shape 1854"/>
          <p:cNvCxnSpPr/>
          <p:nvPr/>
        </p:nvCxnSpPr>
        <p:spPr>
          <a:xfrm>
            <a:off x="6952525" y="2828725"/>
            <a:ext cx="1193400" cy="10500"/>
          </a:xfrm>
          <a:prstGeom prst="straightConnector1">
            <a:avLst/>
          </a:prstGeom>
          <a:noFill/>
          <a:ln w="9525" cap="flat" cmpd="sng">
            <a:solidFill>
              <a:srgbClr val="D9D9D9"/>
            </a:solidFill>
            <a:prstDash val="solid"/>
            <a:round/>
            <a:headEnd type="none" w="lg" len="lg"/>
            <a:tailEnd type="none" w="lg" len="lg"/>
          </a:ln>
        </p:spPr>
      </p:cxnSp>
      <p:cxnSp>
        <p:nvCxnSpPr>
          <p:cNvPr id="1855" name="Shape 1855"/>
          <p:cNvCxnSpPr/>
          <p:nvPr/>
        </p:nvCxnSpPr>
        <p:spPr>
          <a:xfrm rot="10800000" flipH="1">
            <a:off x="6910125" y="2413225"/>
            <a:ext cx="1229700" cy="5700"/>
          </a:xfrm>
          <a:prstGeom prst="straightConnector1">
            <a:avLst/>
          </a:prstGeom>
          <a:noFill/>
          <a:ln w="9525" cap="flat" cmpd="sng">
            <a:solidFill>
              <a:srgbClr val="D9D9D9"/>
            </a:solidFill>
            <a:prstDash val="solid"/>
            <a:round/>
            <a:headEnd type="none" w="lg" len="lg"/>
            <a:tailEnd type="none" w="lg" len="lg"/>
          </a:ln>
        </p:spPr>
      </p:cxnSp>
      <p:sp>
        <p:nvSpPr>
          <p:cNvPr id="1856" name="Shape 1856"/>
          <p:cNvSpPr/>
          <p:nvPr/>
        </p:nvSpPr>
        <p:spPr>
          <a:xfrm>
            <a:off x="7691278" y="2685825"/>
            <a:ext cx="321300" cy="1539599"/>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57" name="Shape 1857"/>
          <p:cNvSpPr/>
          <p:nvPr/>
        </p:nvSpPr>
        <p:spPr>
          <a:xfrm>
            <a:off x="7104078" y="3519948"/>
            <a:ext cx="321300" cy="7056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858" name="Shape 1858"/>
          <p:cNvSpPr txBox="1"/>
          <p:nvPr/>
        </p:nvSpPr>
        <p:spPr>
          <a:xfrm>
            <a:off x="6910113" y="1819925"/>
            <a:ext cx="1113900" cy="1674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595959"/>
                </a:solidFill>
                <a:latin typeface="Overpass"/>
                <a:ea typeface="Overpass"/>
                <a:cs typeface="Overpass"/>
                <a:sym typeface="Overpass"/>
              </a:rPr>
              <a:t>(acquired FY16)</a:t>
            </a:r>
          </a:p>
        </p:txBody>
      </p:sp>
      <p:sp>
        <p:nvSpPr>
          <p:cNvPr id="1859" name="Shape 1859"/>
          <p:cNvSpPr txBox="1"/>
          <p:nvPr/>
        </p:nvSpPr>
        <p:spPr>
          <a:xfrm>
            <a:off x="6979666" y="4281596"/>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FY16</a:t>
            </a:r>
          </a:p>
        </p:txBody>
      </p:sp>
      <p:sp>
        <p:nvSpPr>
          <p:cNvPr id="1860" name="Shape 1860"/>
          <p:cNvSpPr txBox="1"/>
          <p:nvPr/>
        </p:nvSpPr>
        <p:spPr>
          <a:xfrm>
            <a:off x="7561978" y="4281608"/>
            <a:ext cx="5304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FY17</a:t>
            </a:r>
          </a:p>
        </p:txBody>
      </p:sp>
      <p:sp>
        <p:nvSpPr>
          <p:cNvPr id="1861" name="Shape 1861"/>
          <p:cNvSpPr txBox="1"/>
          <p:nvPr/>
        </p:nvSpPr>
        <p:spPr>
          <a:xfrm>
            <a:off x="6624271" y="4114196"/>
            <a:ext cx="1731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0</a:t>
            </a:r>
          </a:p>
        </p:txBody>
      </p:sp>
      <p:sp>
        <p:nvSpPr>
          <p:cNvPr id="1862" name="Shape 1862"/>
          <p:cNvSpPr txBox="1"/>
          <p:nvPr/>
        </p:nvSpPr>
        <p:spPr>
          <a:xfrm>
            <a:off x="6437457" y="3682519"/>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150</a:t>
            </a:r>
          </a:p>
        </p:txBody>
      </p:sp>
      <p:sp>
        <p:nvSpPr>
          <p:cNvPr id="1863" name="Shape 1863"/>
          <p:cNvSpPr txBox="1"/>
          <p:nvPr/>
        </p:nvSpPr>
        <p:spPr>
          <a:xfrm>
            <a:off x="6437457" y="3212019"/>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300</a:t>
            </a:r>
          </a:p>
        </p:txBody>
      </p:sp>
      <p:sp>
        <p:nvSpPr>
          <p:cNvPr id="1864" name="Shape 1864"/>
          <p:cNvSpPr txBox="1"/>
          <p:nvPr/>
        </p:nvSpPr>
        <p:spPr>
          <a:xfrm>
            <a:off x="6434892" y="2756873"/>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450</a:t>
            </a:r>
          </a:p>
        </p:txBody>
      </p:sp>
      <p:sp>
        <p:nvSpPr>
          <p:cNvPr id="1865" name="Shape 1865"/>
          <p:cNvSpPr txBox="1"/>
          <p:nvPr/>
        </p:nvSpPr>
        <p:spPr>
          <a:xfrm>
            <a:off x="6438864" y="2327780"/>
            <a:ext cx="456000" cy="167400"/>
          </a:xfrm>
          <a:prstGeom prst="rect">
            <a:avLst/>
          </a:prstGeom>
          <a:noFill/>
          <a:ln>
            <a:noFill/>
          </a:ln>
        </p:spPr>
        <p:txBody>
          <a:bodyPr lIns="91425" tIns="91425" rIns="91425" bIns="91425" anchor="ctr" anchorCtr="0">
            <a:noAutofit/>
          </a:bodyPr>
          <a:lstStyle/>
          <a:p>
            <a:pPr lvl="0" algn="r" rtl="0">
              <a:spcBef>
                <a:spcPts val="0"/>
              </a:spcBef>
              <a:buNone/>
            </a:pPr>
            <a:r>
              <a:rPr lang="en" sz="1000" b="1">
                <a:solidFill>
                  <a:srgbClr val="595959"/>
                </a:solidFill>
                <a:latin typeface="Overpass"/>
                <a:ea typeface="Overpass"/>
                <a:cs typeface="Overpass"/>
                <a:sym typeface="Overpass"/>
              </a:rPr>
              <a:t>600</a:t>
            </a:r>
          </a:p>
        </p:txBody>
      </p:sp>
      <p:cxnSp>
        <p:nvCxnSpPr>
          <p:cNvPr id="1866" name="Shape 1866"/>
          <p:cNvCxnSpPr/>
          <p:nvPr/>
        </p:nvCxnSpPr>
        <p:spPr>
          <a:xfrm rot="10800000" flipH="1">
            <a:off x="6910125" y="4242025"/>
            <a:ext cx="1229700" cy="5700"/>
          </a:xfrm>
          <a:prstGeom prst="straightConnector1">
            <a:avLst/>
          </a:prstGeom>
          <a:noFill/>
          <a:ln w="9525" cap="flat" cmpd="sng">
            <a:solidFill>
              <a:srgbClr val="D9D9D9"/>
            </a:solidFill>
            <a:prstDash val="solid"/>
            <a:round/>
            <a:headEnd type="none" w="lg" len="lg"/>
            <a:tailEnd type="none" w="lg" len="lg"/>
          </a:ln>
        </p:spPr>
      </p:cxnSp>
      <p:pic>
        <p:nvPicPr>
          <p:cNvPr id="1867" name="Shape 1867"/>
          <p:cNvPicPr preferRelativeResize="0"/>
          <p:nvPr/>
        </p:nvPicPr>
        <p:blipFill>
          <a:blip r:embed="rId5">
            <a:alphaModFix/>
          </a:blip>
          <a:stretch>
            <a:fillRect/>
          </a:stretch>
        </p:blipFill>
        <p:spPr>
          <a:xfrm>
            <a:off x="1205199" y="1492949"/>
            <a:ext cx="1345301" cy="345825"/>
          </a:xfrm>
          <a:prstGeom prst="rect">
            <a:avLst/>
          </a:prstGeom>
          <a:noFill/>
          <a:ln>
            <a:noFill/>
          </a:ln>
        </p:spPr>
      </p:pic>
    </p:spTree>
    <p:extLst>
      <p:ext uri="{BB962C8B-B14F-4D97-AF65-F5344CB8AC3E}">
        <p14:creationId xmlns:p14="http://schemas.microsoft.com/office/powerpoint/2010/main" val="4016675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pic>
        <p:nvPicPr>
          <p:cNvPr id="1872" name="Shape 1872" descr="Ansible verticals donut.png"/>
          <p:cNvPicPr preferRelativeResize="0"/>
          <p:nvPr/>
        </p:nvPicPr>
        <p:blipFill rotWithShape="1">
          <a:blip r:embed="rId3">
            <a:alphaModFix/>
          </a:blip>
          <a:srcRect l="27153" t="14333" r="27859" b="22606"/>
          <a:stretch/>
        </p:blipFill>
        <p:spPr>
          <a:xfrm>
            <a:off x="6107075" y="1464375"/>
            <a:ext cx="2456375" cy="2470698"/>
          </a:xfrm>
          <a:prstGeom prst="rect">
            <a:avLst/>
          </a:prstGeom>
          <a:noFill/>
          <a:ln>
            <a:noFill/>
          </a:ln>
        </p:spPr>
      </p:pic>
      <p:pic>
        <p:nvPicPr>
          <p:cNvPr id="1873" name="Shape 1873" descr="OpenStack verticals donut.png"/>
          <p:cNvPicPr preferRelativeResize="0"/>
          <p:nvPr/>
        </p:nvPicPr>
        <p:blipFill rotWithShape="1">
          <a:blip r:embed="rId4">
            <a:alphaModFix/>
          </a:blip>
          <a:srcRect l="27128" t="13779" r="27830" b="22603"/>
          <a:stretch/>
        </p:blipFill>
        <p:spPr>
          <a:xfrm>
            <a:off x="3403750" y="1480625"/>
            <a:ext cx="2456374" cy="2492487"/>
          </a:xfrm>
          <a:prstGeom prst="rect">
            <a:avLst/>
          </a:prstGeom>
          <a:noFill/>
          <a:ln>
            <a:noFill/>
          </a:ln>
        </p:spPr>
      </p:pic>
      <p:pic>
        <p:nvPicPr>
          <p:cNvPr id="1874" name="Shape 1874" descr="OpenShift verticals donut.png"/>
          <p:cNvPicPr preferRelativeResize="0"/>
          <p:nvPr/>
        </p:nvPicPr>
        <p:blipFill rotWithShape="1">
          <a:blip r:embed="rId5">
            <a:alphaModFix/>
          </a:blip>
          <a:srcRect l="27788" t="14702" r="27855" b="21978"/>
          <a:stretch/>
        </p:blipFill>
        <p:spPr>
          <a:xfrm>
            <a:off x="707575" y="1464375"/>
            <a:ext cx="2456375" cy="2516275"/>
          </a:xfrm>
          <a:prstGeom prst="rect">
            <a:avLst/>
          </a:prstGeom>
          <a:noFill/>
          <a:ln>
            <a:noFill/>
          </a:ln>
        </p:spPr>
      </p:pic>
      <p:sp>
        <p:nvSpPr>
          <p:cNvPr id="1875" name="Shape 1875"/>
          <p:cNvSpPr txBox="1"/>
          <p:nvPr/>
        </p:nvSpPr>
        <p:spPr>
          <a:xfrm>
            <a:off x="685800" y="0"/>
            <a:ext cx="7969500" cy="1028700"/>
          </a:xfrm>
          <a:prstGeom prst="rect">
            <a:avLst/>
          </a:prstGeom>
          <a:noFill/>
          <a:ln>
            <a:noFill/>
          </a:ln>
        </p:spPr>
        <p:txBody>
          <a:bodyPr lIns="0" tIns="0" rIns="0" bIns="0" anchor="b" anchorCtr="0">
            <a:noAutofit/>
          </a:bodyPr>
          <a:lstStyle/>
          <a:p>
            <a:pPr lvl="0" algn="ctr" rtl="0">
              <a:spcBef>
                <a:spcPts val="0"/>
              </a:spcBef>
              <a:buNone/>
            </a:pPr>
            <a:r>
              <a:rPr lang="en" sz="2700" b="1">
                <a:latin typeface="Overpass"/>
                <a:ea typeface="Overpass"/>
                <a:cs typeface="Overpass"/>
                <a:sym typeface="Overpass"/>
              </a:rPr>
              <a:t>TOP EMERGING TECHNOLOGY </a:t>
            </a:r>
            <a:br>
              <a:rPr lang="en" sz="2700" b="1">
                <a:latin typeface="Overpass"/>
                <a:ea typeface="Overpass"/>
                <a:cs typeface="Overpass"/>
                <a:sym typeface="Overpass"/>
              </a:rPr>
            </a:br>
            <a:r>
              <a:rPr lang="en" sz="2700" b="1">
                <a:latin typeface="Overpass"/>
                <a:ea typeface="Overpass"/>
                <a:cs typeface="Overpass"/>
                <a:sym typeface="Overpass"/>
              </a:rPr>
              <a:t>ADOPTION BY VERTICAL</a:t>
            </a:r>
          </a:p>
        </p:txBody>
      </p:sp>
      <p:sp>
        <p:nvSpPr>
          <p:cNvPr id="1876" name="Shape 1876"/>
          <p:cNvSpPr txBox="1"/>
          <p:nvPr/>
        </p:nvSpPr>
        <p:spPr>
          <a:xfrm>
            <a:off x="457200" y="4800600"/>
            <a:ext cx="7162800" cy="273900"/>
          </a:xfrm>
          <a:prstGeom prst="rect">
            <a:avLst/>
          </a:prstGeom>
          <a:noFill/>
          <a:ln>
            <a:noFill/>
          </a:ln>
        </p:spPr>
        <p:txBody>
          <a:bodyPr lIns="91425" tIns="0" rIns="91425" bIns="18275" anchor="ctr" anchorCtr="0">
            <a:noAutofit/>
          </a:bodyPr>
          <a:lstStyle/>
          <a:p>
            <a:pPr lvl="0" rtl="0">
              <a:spcBef>
                <a:spcPts val="0"/>
              </a:spcBef>
              <a:buClr>
                <a:schemeClr val="dk1"/>
              </a:buClr>
              <a:buSzPct val="157142"/>
              <a:buFont typeface="Arial"/>
              <a:buNone/>
            </a:pPr>
            <a:r>
              <a:rPr lang="en" sz="700">
                <a:solidFill>
                  <a:schemeClr val="dk2"/>
                </a:solidFill>
                <a:latin typeface="Overpass"/>
                <a:ea typeface="Overpass"/>
                <a:cs typeface="Overpass"/>
                <a:sym typeface="Overpass"/>
              </a:rPr>
              <a:t>*Verticals distribution based on FY17 annualized subscription data</a:t>
            </a:r>
          </a:p>
        </p:txBody>
      </p:sp>
      <p:pic>
        <p:nvPicPr>
          <p:cNvPr id="1877" name="Shape 1877" descr="Logotype_RH_Ansible_RGB_Gray.png"/>
          <p:cNvPicPr preferRelativeResize="0"/>
          <p:nvPr/>
        </p:nvPicPr>
        <p:blipFill>
          <a:blip r:embed="rId6">
            <a:alphaModFix/>
          </a:blip>
          <a:stretch>
            <a:fillRect/>
          </a:stretch>
        </p:blipFill>
        <p:spPr>
          <a:xfrm>
            <a:off x="6828258" y="2566784"/>
            <a:ext cx="1127340" cy="273899"/>
          </a:xfrm>
          <a:prstGeom prst="rect">
            <a:avLst/>
          </a:prstGeom>
          <a:noFill/>
          <a:ln>
            <a:noFill/>
          </a:ln>
        </p:spPr>
      </p:pic>
      <p:pic>
        <p:nvPicPr>
          <p:cNvPr id="1878" name="Shape 1878" descr="Logotype_RH_OpenStackPlatform_RGB_Gray.png"/>
          <p:cNvPicPr preferRelativeResize="0"/>
          <p:nvPr/>
        </p:nvPicPr>
        <p:blipFill>
          <a:blip r:embed="rId7">
            <a:alphaModFix/>
          </a:blip>
          <a:stretch>
            <a:fillRect/>
          </a:stretch>
        </p:blipFill>
        <p:spPr>
          <a:xfrm>
            <a:off x="4212352" y="2522163"/>
            <a:ext cx="945924" cy="363150"/>
          </a:xfrm>
          <a:prstGeom prst="rect">
            <a:avLst/>
          </a:prstGeom>
          <a:noFill/>
          <a:ln>
            <a:noFill/>
          </a:ln>
        </p:spPr>
      </p:pic>
      <p:sp>
        <p:nvSpPr>
          <p:cNvPr id="1879" name="Shape 1879"/>
          <p:cNvSpPr txBox="1"/>
          <p:nvPr/>
        </p:nvSpPr>
        <p:spPr>
          <a:xfrm>
            <a:off x="5279576" y="1490203"/>
            <a:ext cx="498900" cy="167399"/>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30%</a:t>
            </a:r>
          </a:p>
        </p:txBody>
      </p:sp>
      <p:sp>
        <p:nvSpPr>
          <p:cNvPr id="1880" name="Shape 1880"/>
          <p:cNvSpPr txBox="1"/>
          <p:nvPr/>
        </p:nvSpPr>
        <p:spPr>
          <a:xfrm>
            <a:off x="5942659" y="1766423"/>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15%</a:t>
            </a:r>
          </a:p>
        </p:txBody>
      </p:sp>
      <p:sp>
        <p:nvSpPr>
          <p:cNvPr id="1881" name="Shape 1881"/>
          <p:cNvSpPr txBox="1"/>
          <p:nvPr/>
        </p:nvSpPr>
        <p:spPr>
          <a:xfrm>
            <a:off x="2687836" y="3675850"/>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34%</a:t>
            </a:r>
          </a:p>
        </p:txBody>
      </p:sp>
      <p:sp>
        <p:nvSpPr>
          <p:cNvPr id="1882" name="Shape 1882"/>
          <p:cNvSpPr txBox="1"/>
          <p:nvPr/>
        </p:nvSpPr>
        <p:spPr>
          <a:xfrm>
            <a:off x="368222" y="2961507"/>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34%</a:t>
            </a:r>
          </a:p>
        </p:txBody>
      </p:sp>
      <p:pic>
        <p:nvPicPr>
          <p:cNvPr id="1883" name="Shape 1883" descr="Asset 395@3x.png"/>
          <p:cNvPicPr preferRelativeResize="0"/>
          <p:nvPr/>
        </p:nvPicPr>
        <p:blipFill rotWithShape="1">
          <a:blip r:embed="rId8">
            <a:alphaModFix/>
          </a:blip>
          <a:srcRect l="-27068" t="-5789" r="-20685" b="-6632"/>
          <a:stretch/>
        </p:blipFill>
        <p:spPr>
          <a:xfrm>
            <a:off x="1243543" y="1537507"/>
            <a:ext cx="110653" cy="163253"/>
          </a:xfrm>
          <a:prstGeom prst="rect">
            <a:avLst/>
          </a:prstGeom>
          <a:noFill/>
          <a:ln>
            <a:noFill/>
          </a:ln>
        </p:spPr>
      </p:pic>
      <p:sp>
        <p:nvSpPr>
          <p:cNvPr id="1884" name="Shape 1884"/>
          <p:cNvSpPr txBox="1"/>
          <p:nvPr/>
        </p:nvSpPr>
        <p:spPr>
          <a:xfrm>
            <a:off x="860807" y="1531575"/>
            <a:ext cx="4590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17%</a:t>
            </a:r>
          </a:p>
        </p:txBody>
      </p:sp>
      <p:pic>
        <p:nvPicPr>
          <p:cNvPr id="1885" name="Shape 1885" descr="Asset 395@3x.png"/>
          <p:cNvPicPr preferRelativeResize="0"/>
          <p:nvPr/>
        </p:nvPicPr>
        <p:blipFill rotWithShape="1">
          <a:blip r:embed="rId8">
            <a:alphaModFix/>
          </a:blip>
          <a:srcRect l="-27068" t="-5789" r="-20685" b="-6632"/>
          <a:stretch/>
        </p:blipFill>
        <p:spPr>
          <a:xfrm rot="-5400000">
            <a:off x="3372332" y="2875089"/>
            <a:ext cx="110653" cy="163253"/>
          </a:xfrm>
          <a:prstGeom prst="rect">
            <a:avLst/>
          </a:prstGeom>
          <a:noFill/>
          <a:ln>
            <a:noFill/>
          </a:ln>
        </p:spPr>
      </p:pic>
      <p:sp>
        <p:nvSpPr>
          <p:cNvPr id="1886" name="Shape 1886"/>
          <p:cNvSpPr txBox="1"/>
          <p:nvPr/>
        </p:nvSpPr>
        <p:spPr>
          <a:xfrm>
            <a:off x="3131015" y="3012050"/>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25%</a:t>
            </a:r>
          </a:p>
        </p:txBody>
      </p:sp>
      <p:pic>
        <p:nvPicPr>
          <p:cNvPr id="1887" name="Shape 1887" descr="Asset 395@3x.png"/>
          <p:cNvPicPr preferRelativeResize="0"/>
          <p:nvPr/>
        </p:nvPicPr>
        <p:blipFill rotWithShape="1">
          <a:blip r:embed="rId8">
            <a:alphaModFix/>
          </a:blip>
          <a:srcRect l="-27068" t="-5789" r="-20685" b="-6632"/>
          <a:stretch/>
        </p:blipFill>
        <p:spPr>
          <a:xfrm rot="-5400000">
            <a:off x="6084586" y="2842414"/>
            <a:ext cx="110653" cy="163253"/>
          </a:xfrm>
          <a:prstGeom prst="rect">
            <a:avLst/>
          </a:prstGeom>
          <a:noFill/>
          <a:ln>
            <a:noFill/>
          </a:ln>
        </p:spPr>
      </p:pic>
      <p:sp>
        <p:nvSpPr>
          <p:cNvPr id="1888" name="Shape 1888"/>
          <p:cNvSpPr txBox="1"/>
          <p:nvPr/>
        </p:nvSpPr>
        <p:spPr>
          <a:xfrm>
            <a:off x="5831860" y="2979375"/>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26%</a:t>
            </a:r>
          </a:p>
        </p:txBody>
      </p:sp>
      <p:pic>
        <p:nvPicPr>
          <p:cNvPr id="1889" name="Shape 1889" descr="Asset 395@3x.png"/>
          <p:cNvPicPr preferRelativeResize="0"/>
          <p:nvPr/>
        </p:nvPicPr>
        <p:blipFill rotWithShape="1">
          <a:blip r:embed="rId8">
            <a:alphaModFix/>
          </a:blip>
          <a:srcRect l="-27068" t="-5789" r="-20685" b="-6632"/>
          <a:stretch/>
        </p:blipFill>
        <p:spPr>
          <a:xfrm>
            <a:off x="5567115" y="3487694"/>
            <a:ext cx="110653" cy="163253"/>
          </a:xfrm>
          <a:prstGeom prst="rect">
            <a:avLst/>
          </a:prstGeom>
          <a:noFill/>
          <a:ln>
            <a:noFill/>
          </a:ln>
        </p:spPr>
      </p:pic>
      <p:sp>
        <p:nvSpPr>
          <p:cNvPr id="1890" name="Shape 1890"/>
          <p:cNvSpPr txBox="1"/>
          <p:nvPr/>
        </p:nvSpPr>
        <p:spPr>
          <a:xfrm>
            <a:off x="5459239" y="3656188"/>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23%</a:t>
            </a:r>
          </a:p>
        </p:txBody>
      </p:sp>
      <p:pic>
        <p:nvPicPr>
          <p:cNvPr id="1891" name="Shape 1891" descr="Asset 395@3x.png"/>
          <p:cNvPicPr preferRelativeResize="0"/>
          <p:nvPr/>
        </p:nvPicPr>
        <p:blipFill rotWithShape="1">
          <a:blip r:embed="rId8">
            <a:alphaModFix/>
          </a:blip>
          <a:srcRect l="-27068" t="-5789" r="-20685" b="-6632"/>
          <a:stretch/>
        </p:blipFill>
        <p:spPr>
          <a:xfrm>
            <a:off x="8381879" y="3263546"/>
            <a:ext cx="110653" cy="163253"/>
          </a:xfrm>
          <a:prstGeom prst="rect">
            <a:avLst/>
          </a:prstGeom>
          <a:noFill/>
          <a:ln>
            <a:noFill/>
          </a:ln>
        </p:spPr>
      </p:pic>
      <p:sp>
        <p:nvSpPr>
          <p:cNvPr id="1892" name="Shape 1892"/>
          <p:cNvSpPr txBox="1"/>
          <p:nvPr/>
        </p:nvSpPr>
        <p:spPr>
          <a:xfrm>
            <a:off x="8197802" y="3455352"/>
            <a:ext cx="498900" cy="167400"/>
          </a:xfrm>
          <a:prstGeom prst="rect">
            <a:avLst/>
          </a:prstGeom>
          <a:noFill/>
          <a:ln>
            <a:noFill/>
          </a:ln>
        </p:spPr>
        <p:txBody>
          <a:bodyPr lIns="91425" tIns="91425" rIns="91425" bIns="91425" anchor="ctr" anchorCtr="0">
            <a:noAutofit/>
          </a:bodyPr>
          <a:lstStyle/>
          <a:p>
            <a:pPr lvl="0" algn="r" rtl="0">
              <a:spcBef>
                <a:spcPts val="0"/>
              </a:spcBef>
              <a:buNone/>
            </a:pPr>
            <a:r>
              <a:rPr lang="en" sz="1100">
                <a:solidFill>
                  <a:srgbClr val="595959"/>
                </a:solidFill>
                <a:latin typeface="Overpass SemiBold"/>
                <a:ea typeface="Overpass SemiBold"/>
                <a:cs typeface="Overpass SemiBold"/>
                <a:sym typeface="Overpass SemiBold"/>
              </a:rPr>
              <a:t>37%</a:t>
            </a:r>
          </a:p>
        </p:txBody>
      </p:sp>
      <p:sp>
        <p:nvSpPr>
          <p:cNvPr id="1893" name="Shape 1893"/>
          <p:cNvSpPr/>
          <p:nvPr/>
        </p:nvSpPr>
        <p:spPr>
          <a:xfrm>
            <a:off x="1972750" y="4206300"/>
            <a:ext cx="189300" cy="189300"/>
          </a:xfrm>
          <a:prstGeom prst="rect">
            <a:avLst/>
          </a:prstGeom>
          <a:solidFill>
            <a:srgbClr val="FF0505"/>
          </a:solidFill>
          <a:ln>
            <a:noFill/>
          </a:ln>
        </p:spPr>
        <p:txBody>
          <a:bodyPr lIns="91425" tIns="91425" rIns="91425" bIns="91425" anchor="ctr" anchorCtr="0">
            <a:noAutofit/>
          </a:bodyPr>
          <a:lstStyle/>
          <a:p>
            <a:pPr lvl="0">
              <a:spcBef>
                <a:spcPts val="0"/>
              </a:spcBef>
              <a:buNone/>
            </a:pPr>
            <a:endParaRPr/>
          </a:p>
        </p:txBody>
      </p:sp>
      <p:sp>
        <p:nvSpPr>
          <p:cNvPr id="1894" name="Shape 1894"/>
          <p:cNvSpPr/>
          <p:nvPr/>
        </p:nvSpPr>
        <p:spPr>
          <a:xfrm>
            <a:off x="3403750" y="4206300"/>
            <a:ext cx="189300" cy="189300"/>
          </a:xfrm>
          <a:prstGeom prst="rect">
            <a:avLst/>
          </a:prstGeom>
          <a:solidFill>
            <a:srgbClr val="820000"/>
          </a:solidFill>
          <a:ln>
            <a:noFill/>
          </a:ln>
        </p:spPr>
        <p:txBody>
          <a:bodyPr lIns="91425" tIns="91425" rIns="91425" bIns="91425" anchor="ctr" anchorCtr="0">
            <a:noAutofit/>
          </a:bodyPr>
          <a:lstStyle/>
          <a:p>
            <a:pPr lvl="0">
              <a:spcBef>
                <a:spcPts val="0"/>
              </a:spcBef>
              <a:buNone/>
            </a:pPr>
            <a:endParaRPr/>
          </a:p>
        </p:txBody>
      </p:sp>
      <p:sp>
        <p:nvSpPr>
          <p:cNvPr id="1895" name="Shape 1895"/>
          <p:cNvSpPr txBox="1"/>
          <p:nvPr/>
        </p:nvSpPr>
        <p:spPr>
          <a:xfrm>
            <a:off x="2112604" y="4214215"/>
            <a:ext cx="1146600" cy="1674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595959"/>
                </a:solidFill>
                <a:latin typeface="Overpass SemiBold"/>
                <a:ea typeface="Overpass SemiBold"/>
                <a:cs typeface="Overpass SemiBold"/>
                <a:sym typeface="Overpass SemiBold"/>
              </a:rPr>
              <a:t>Financial services</a:t>
            </a:r>
          </a:p>
        </p:txBody>
      </p:sp>
      <p:sp>
        <p:nvSpPr>
          <p:cNvPr id="1896" name="Shape 1896"/>
          <p:cNvSpPr txBox="1"/>
          <p:nvPr/>
        </p:nvSpPr>
        <p:spPr>
          <a:xfrm>
            <a:off x="3545659" y="4213630"/>
            <a:ext cx="847200" cy="1674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595959"/>
                </a:solidFill>
                <a:latin typeface="Overpass SemiBold"/>
                <a:ea typeface="Overpass SemiBold"/>
                <a:cs typeface="Overpass SemiBold"/>
                <a:sym typeface="Overpass SemiBold"/>
              </a:rPr>
              <a:t>Government</a:t>
            </a:r>
          </a:p>
        </p:txBody>
      </p:sp>
      <p:sp>
        <p:nvSpPr>
          <p:cNvPr id="1897" name="Shape 1897"/>
          <p:cNvSpPr/>
          <p:nvPr/>
        </p:nvSpPr>
        <p:spPr>
          <a:xfrm>
            <a:off x="4504625" y="4206300"/>
            <a:ext cx="189300" cy="189300"/>
          </a:xfrm>
          <a:prstGeom prst="rect">
            <a:avLst/>
          </a:prstGeom>
          <a:solidFill>
            <a:srgbClr val="00B9E4"/>
          </a:solidFill>
          <a:ln>
            <a:noFill/>
          </a:ln>
        </p:spPr>
        <p:txBody>
          <a:bodyPr lIns="91425" tIns="91425" rIns="91425" bIns="91425" anchor="ctr" anchorCtr="0">
            <a:noAutofit/>
          </a:bodyPr>
          <a:lstStyle/>
          <a:p>
            <a:pPr lvl="0">
              <a:spcBef>
                <a:spcPts val="0"/>
              </a:spcBef>
              <a:buNone/>
            </a:pPr>
            <a:endParaRPr/>
          </a:p>
        </p:txBody>
      </p:sp>
      <p:sp>
        <p:nvSpPr>
          <p:cNvPr id="1898" name="Shape 1898"/>
          <p:cNvSpPr txBox="1"/>
          <p:nvPr/>
        </p:nvSpPr>
        <p:spPr>
          <a:xfrm>
            <a:off x="4646524" y="4213625"/>
            <a:ext cx="555000" cy="1674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595959"/>
                </a:solidFill>
                <a:latin typeface="Overpass SemiBold"/>
                <a:ea typeface="Overpass SemiBold"/>
                <a:cs typeface="Overpass SemiBold"/>
                <a:sym typeface="Overpass SemiBold"/>
              </a:rPr>
              <a:t>Telco</a:t>
            </a:r>
          </a:p>
        </p:txBody>
      </p:sp>
      <p:sp>
        <p:nvSpPr>
          <p:cNvPr id="1899" name="Shape 1899"/>
          <p:cNvSpPr/>
          <p:nvPr/>
        </p:nvSpPr>
        <p:spPr>
          <a:xfrm>
            <a:off x="5303900" y="4206300"/>
            <a:ext cx="189300" cy="189300"/>
          </a:xfrm>
          <a:prstGeom prst="rect">
            <a:avLst/>
          </a:prstGeom>
          <a:solidFill>
            <a:srgbClr val="004153"/>
          </a:solidFill>
          <a:ln>
            <a:noFill/>
          </a:ln>
        </p:spPr>
        <p:txBody>
          <a:bodyPr lIns="91425" tIns="91425" rIns="91425" bIns="91425" anchor="ctr" anchorCtr="0">
            <a:noAutofit/>
          </a:bodyPr>
          <a:lstStyle/>
          <a:p>
            <a:pPr lvl="0">
              <a:spcBef>
                <a:spcPts val="0"/>
              </a:spcBef>
              <a:buNone/>
            </a:pPr>
            <a:endParaRPr/>
          </a:p>
        </p:txBody>
      </p:sp>
      <p:sp>
        <p:nvSpPr>
          <p:cNvPr id="1900" name="Shape 1900"/>
          <p:cNvSpPr txBox="1"/>
          <p:nvPr/>
        </p:nvSpPr>
        <p:spPr>
          <a:xfrm>
            <a:off x="5445799" y="4213625"/>
            <a:ext cx="1196999" cy="1674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595959"/>
                </a:solidFill>
                <a:latin typeface="Overpass SemiBold"/>
                <a:ea typeface="Overpass SemiBold"/>
                <a:cs typeface="Overpass SemiBold"/>
                <a:sym typeface="Overpass SemiBold"/>
              </a:rPr>
              <a:t>Media/technology</a:t>
            </a:r>
          </a:p>
        </p:txBody>
      </p:sp>
      <p:sp>
        <p:nvSpPr>
          <p:cNvPr id="1901" name="Shape 1901"/>
          <p:cNvSpPr/>
          <p:nvPr/>
        </p:nvSpPr>
        <p:spPr>
          <a:xfrm>
            <a:off x="6741400" y="4200150"/>
            <a:ext cx="189300" cy="189300"/>
          </a:xfrm>
          <a:prstGeom prst="rect">
            <a:avLst/>
          </a:prstGeom>
          <a:solidFill>
            <a:srgbClr val="A3DBE8"/>
          </a:solidFill>
          <a:ln>
            <a:noFill/>
          </a:ln>
        </p:spPr>
        <p:txBody>
          <a:bodyPr lIns="91425" tIns="91425" rIns="91425" bIns="91425" anchor="ctr" anchorCtr="0">
            <a:noAutofit/>
          </a:bodyPr>
          <a:lstStyle/>
          <a:p>
            <a:pPr lvl="0">
              <a:spcBef>
                <a:spcPts val="0"/>
              </a:spcBef>
              <a:buNone/>
            </a:pPr>
            <a:endParaRPr/>
          </a:p>
        </p:txBody>
      </p:sp>
      <p:sp>
        <p:nvSpPr>
          <p:cNvPr id="1902" name="Shape 1902"/>
          <p:cNvSpPr txBox="1"/>
          <p:nvPr/>
        </p:nvSpPr>
        <p:spPr>
          <a:xfrm>
            <a:off x="6883299" y="4207475"/>
            <a:ext cx="555000" cy="1674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595959"/>
                </a:solidFill>
                <a:latin typeface="Overpass SemiBold"/>
                <a:ea typeface="Overpass SemiBold"/>
                <a:cs typeface="Overpass SemiBold"/>
                <a:sym typeface="Overpass SemiBold"/>
              </a:rPr>
              <a:t>Other</a:t>
            </a:r>
          </a:p>
        </p:txBody>
      </p:sp>
      <p:pic>
        <p:nvPicPr>
          <p:cNvPr id="1903" name="Shape 1903" descr="Asset 395@3x.png"/>
          <p:cNvPicPr preferRelativeResize="0"/>
          <p:nvPr/>
        </p:nvPicPr>
        <p:blipFill rotWithShape="1">
          <a:blip r:embed="rId8">
            <a:alphaModFix/>
          </a:blip>
          <a:srcRect l="-27068" t="-5789" r="-20685" b="-6632"/>
          <a:stretch/>
        </p:blipFill>
        <p:spPr>
          <a:xfrm>
            <a:off x="2823915" y="3487694"/>
            <a:ext cx="110653" cy="163253"/>
          </a:xfrm>
          <a:prstGeom prst="rect">
            <a:avLst/>
          </a:prstGeom>
          <a:noFill/>
          <a:ln>
            <a:noFill/>
          </a:ln>
        </p:spPr>
      </p:pic>
      <p:pic>
        <p:nvPicPr>
          <p:cNvPr id="1904" name="Shape 1904" descr="Asset 395@3x.png"/>
          <p:cNvPicPr preferRelativeResize="0"/>
          <p:nvPr/>
        </p:nvPicPr>
        <p:blipFill rotWithShape="1">
          <a:blip r:embed="rId8">
            <a:alphaModFix/>
          </a:blip>
          <a:srcRect l="-27068" t="-5789" r="-20685" b="-6632"/>
          <a:stretch/>
        </p:blipFill>
        <p:spPr>
          <a:xfrm rot="-5400000">
            <a:off x="626761" y="2842414"/>
            <a:ext cx="110653" cy="163253"/>
          </a:xfrm>
          <a:prstGeom prst="rect">
            <a:avLst/>
          </a:prstGeom>
          <a:noFill/>
          <a:ln>
            <a:noFill/>
          </a:ln>
        </p:spPr>
      </p:pic>
      <p:pic>
        <p:nvPicPr>
          <p:cNvPr id="1905" name="Shape 1905" descr="Asset 395@3x.png"/>
          <p:cNvPicPr preferRelativeResize="0"/>
          <p:nvPr/>
        </p:nvPicPr>
        <p:blipFill rotWithShape="1">
          <a:blip r:embed="rId8">
            <a:alphaModFix/>
          </a:blip>
          <a:srcRect l="-27068" t="-5789" r="-20685" b="-6632"/>
          <a:stretch/>
        </p:blipFill>
        <p:spPr>
          <a:xfrm flipH="1">
            <a:off x="5224430" y="1543775"/>
            <a:ext cx="163275" cy="189300"/>
          </a:xfrm>
          <a:prstGeom prst="rect">
            <a:avLst/>
          </a:prstGeom>
          <a:noFill/>
          <a:ln>
            <a:noFill/>
          </a:ln>
        </p:spPr>
      </p:pic>
      <p:pic>
        <p:nvPicPr>
          <p:cNvPr id="1906" name="Shape 1906" descr="Asset 395@3x.png"/>
          <p:cNvPicPr preferRelativeResize="0"/>
          <p:nvPr/>
        </p:nvPicPr>
        <p:blipFill rotWithShape="1">
          <a:blip r:embed="rId8">
            <a:alphaModFix/>
          </a:blip>
          <a:srcRect l="-27068" t="-5789" r="-20685" b="-6632"/>
          <a:stretch/>
        </p:blipFill>
        <p:spPr>
          <a:xfrm>
            <a:off x="6348943" y="1832782"/>
            <a:ext cx="110653" cy="163253"/>
          </a:xfrm>
          <a:prstGeom prst="rect">
            <a:avLst/>
          </a:prstGeom>
          <a:noFill/>
          <a:ln>
            <a:noFill/>
          </a:ln>
        </p:spPr>
      </p:pic>
      <p:pic>
        <p:nvPicPr>
          <p:cNvPr id="1907" name="Shape 1907"/>
          <p:cNvPicPr preferRelativeResize="0"/>
          <p:nvPr/>
        </p:nvPicPr>
        <p:blipFill>
          <a:blip r:embed="rId9">
            <a:alphaModFix/>
          </a:blip>
          <a:stretch>
            <a:fillRect/>
          </a:stretch>
        </p:blipFill>
        <p:spPr>
          <a:xfrm>
            <a:off x="1281399" y="2559749"/>
            <a:ext cx="1345301" cy="345825"/>
          </a:xfrm>
          <a:prstGeom prst="rect">
            <a:avLst/>
          </a:prstGeom>
          <a:noFill/>
          <a:ln>
            <a:noFill/>
          </a:ln>
        </p:spPr>
      </p:pic>
    </p:spTree>
    <p:extLst>
      <p:ext uri="{BB962C8B-B14F-4D97-AF65-F5344CB8AC3E}">
        <p14:creationId xmlns:p14="http://schemas.microsoft.com/office/powerpoint/2010/main" val="109354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Shape 1912"/>
          <p:cNvSpPr txBox="1">
            <a:spLocks noGrp="1"/>
          </p:cNvSpPr>
          <p:nvPr>
            <p:ph type="title" idx="4294967295"/>
          </p:nvPr>
        </p:nvSpPr>
        <p:spPr>
          <a:xfrm>
            <a:off x="826650" y="0"/>
            <a:ext cx="7995300" cy="1063200"/>
          </a:xfrm>
          <a:prstGeom prst="rect">
            <a:avLst/>
          </a:prstGeom>
        </p:spPr>
        <p:txBody>
          <a:bodyPr lIns="91425" tIns="91425" rIns="91425" bIns="91425" anchor="b" anchorCtr="0">
            <a:noAutofit/>
          </a:bodyPr>
          <a:lstStyle/>
          <a:p>
            <a:pPr lvl="0" rtl="0">
              <a:spcBef>
                <a:spcPts val="0"/>
              </a:spcBef>
              <a:buNone/>
            </a:pPr>
            <a:r>
              <a:rPr lang="en" sz="3000" b="1"/>
              <a:t>Analyst views of Red Hat Summit 2017</a:t>
            </a:r>
          </a:p>
        </p:txBody>
      </p:sp>
      <p:sp>
        <p:nvSpPr>
          <p:cNvPr id="1913" name="Shape 1913"/>
          <p:cNvSpPr txBox="1">
            <a:spLocks noGrp="1"/>
          </p:cNvSpPr>
          <p:nvPr>
            <p:ph type="body" idx="2"/>
          </p:nvPr>
        </p:nvSpPr>
        <p:spPr>
          <a:xfrm>
            <a:off x="871775" y="1320150"/>
            <a:ext cx="5750100" cy="3521400"/>
          </a:xfrm>
          <a:prstGeom prst="rect">
            <a:avLst/>
          </a:prstGeom>
        </p:spPr>
        <p:txBody>
          <a:bodyPr lIns="91425" tIns="91425" rIns="91425" bIns="91425" anchor="t" anchorCtr="0">
            <a:noAutofit/>
          </a:bodyPr>
          <a:lstStyle/>
          <a:p>
            <a:pPr lvl="0" indent="0" rtl="0">
              <a:spcBef>
                <a:spcPts val="600"/>
              </a:spcBef>
              <a:buNone/>
            </a:pPr>
            <a:r>
              <a:rPr lang="en" sz="1400" b="1" i="1"/>
              <a:t>Red Hat 2017: Turning point for Red Hat Positioning</a:t>
            </a:r>
          </a:p>
          <a:p>
            <a:pPr lvl="0" indent="0" rtl="0">
              <a:spcBef>
                <a:spcPts val="600"/>
              </a:spcBef>
              <a:buNone/>
            </a:pPr>
            <a:r>
              <a:rPr lang="en" sz="1400" i="1"/>
              <a:t>“Red Hat Summit always provides insight into where the company is heading, and Red Hat Summit 2017 was no exception. OpenShift.io addresses a hole in the company's portfolio. </a:t>
            </a:r>
          </a:p>
          <a:p>
            <a:pPr lvl="0" indent="0" rtl="0">
              <a:spcBef>
                <a:spcPts val="600"/>
              </a:spcBef>
              <a:buNone/>
            </a:pPr>
            <a:r>
              <a:rPr lang="en" sz="1400" i="1"/>
              <a:t>The AWS partnership combines Red Hat's open source heritage with AWS's rapid innovation of public cloud services on comprehensive infrastructure. </a:t>
            </a:r>
          </a:p>
          <a:p>
            <a:pPr lvl="0" indent="0" rtl="0">
              <a:spcBef>
                <a:spcPts val="600"/>
              </a:spcBef>
              <a:buNone/>
            </a:pPr>
            <a:r>
              <a:rPr lang="en" sz="1400" i="1"/>
              <a:t>Red Hat is making big plans to stay in sync with the industry moving forward.” -- IDC, May 2017</a:t>
            </a:r>
          </a:p>
          <a:p>
            <a:pPr lvl="0" indent="0" rtl="0">
              <a:spcBef>
                <a:spcPts val="0"/>
              </a:spcBef>
              <a:buNone/>
            </a:pPr>
            <a:endParaRPr sz="1400" i="1"/>
          </a:p>
        </p:txBody>
      </p:sp>
      <p:pic>
        <p:nvPicPr>
          <p:cNvPr id="1914" name="Shape 1914"/>
          <p:cNvPicPr preferRelativeResize="0"/>
          <p:nvPr/>
        </p:nvPicPr>
        <p:blipFill>
          <a:blip r:embed="rId3">
            <a:alphaModFix/>
          </a:blip>
          <a:stretch>
            <a:fillRect/>
          </a:stretch>
        </p:blipFill>
        <p:spPr>
          <a:xfrm>
            <a:off x="6633875" y="1215600"/>
            <a:ext cx="2205325" cy="2836975"/>
          </a:xfrm>
          <a:prstGeom prst="rect">
            <a:avLst/>
          </a:prstGeom>
          <a:noFill/>
          <a:ln>
            <a:noFill/>
          </a:ln>
        </p:spPr>
      </p:pic>
    </p:spTree>
    <p:extLst>
      <p:ext uri="{BB962C8B-B14F-4D97-AF65-F5344CB8AC3E}">
        <p14:creationId xmlns:p14="http://schemas.microsoft.com/office/powerpoint/2010/main" val="2847657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Shape 1919"/>
          <p:cNvSpPr txBox="1">
            <a:spLocks noGrp="1"/>
          </p:cNvSpPr>
          <p:nvPr>
            <p:ph type="body" idx="2"/>
          </p:nvPr>
        </p:nvSpPr>
        <p:spPr>
          <a:xfrm>
            <a:off x="682300" y="1625925"/>
            <a:ext cx="7635000" cy="2644800"/>
          </a:xfrm>
          <a:prstGeom prst="rect">
            <a:avLst/>
          </a:prstGeom>
        </p:spPr>
        <p:txBody>
          <a:bodyPr lIns="91425" tIns="91425" rIns="91425" bIns="91425" anchor="t" anchorCtr="0">
            <a:noAutofit/>
          </a:bodyPr>
          <a:lstStyle/>
          <a:p>
            <a:pPr marL="457200" lvl="0" indent="-342900" rtl="0">
              <a:spcBef>
                <a:spcPts val="0"/>
              </a:spcBef>
              <a:buSzPct val="100000"/>
            </a:pPr>
            <a:r>
              <a:rPr lang="en" sz="1800" u="sng">
                <a:solidFill>
                  <a:schemeClr val="hlink"/>
                </a:solidFill>
                <a:hlinkClick r:id="rId3"/>
              </a:rPr>
              <a:t>What makes us Red Hat</a:t>
            </a:r>
            <a:r>
              <a:rPr lang="en" sz="1800"/>
              <a:t> -- Paul Cormier</a:t>
            </a:r>
          </a:p>
          <a:p>
            <a:pPr marL="457200" lvl="0" indent="-342900" rtl="0">
              <a:spcBef>
                <a:spcPts val="0"/>
              </a:spcBef>
              <a:buSzPct val="100000"/>
            </a:pPr>
            <a:r>
              <a:rPr lang="en" sz="1800" u="sng">
                <a:solidFill>
                  <a:schemeClr val="hlink"/>
                </a:solidFill>
                <a:hlinkClick r:id="rId4"/>
              </a:rPr>
              <a:t>Containers are Linux</a:t>
            </a:r>
            <a:r>
              <a:rPr lang="en" sz="1800"/>
              <a:t> -- Joe Fernandes</a:t>
            </a:r>
          </a:p>
          <a:p>
            <a:pPr marL="457200" lvl="0" indent="-342900" rtl="0">
              <a:spcBef>
                <a:spcPts val="0"/>
              </a:spcBef>
              <a:buSzPct val="100000"/>
            </a:pPr>
            <a:r>
              <a:rPr lang="en" sz="1800" u="sng">
                <a:solidFill>
                  <a:schemeClr val="hlink"/>
                </a:solidFill>
                <a:hlinkClick r:id="rId5"/>
              </a:rPr>
              <a:t>The Breadth and Reach of the OpenShift Marketplace</a:t>
            </a:r>
            <a:r>
              <a:rPr lang="en" sz="1800"/>
              <a:t> -- Brian Gracely</a:t>
            </a:r>
          </a:p>
          <a:p>
            <a:pPr marL="457200" lvl="0" indent="-342900" rtl="0">
              <a:spcBef>
                <a:spcPts val="0"/>
              </a:spcBef>
              <a:buSzPct val="100000"/>
            </a:pPr>
            <a:r>
              <a:rPr lang="en" sz="1800" u="sng">
                <a:solidFill>
                  <a:schemeClr val="hlink"/>
                </a:solidFill>
                <a:hlinkClick r:id="rId6"/>
              </a:rPr>
              <a:t>AWS and Red Hat -- Digging a little deeper</a:t>
            </a:r>
            <a:r>
              <a:rPr lang="en" sz="1800"/>
              <a:t> -- Chris Morgan </a:t>
            </a:r>
          </a:p>
        </p:txBody>
      </p:sp>
      <p:sp>
        <p:nvSpPr>
          <p:cNvPr id="1920" name="Shape 1920"/>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spcBef>
                <a:spcPts val="0"/>
              </a:spcBef>
              <a:buNone/>
            </a:pPr>
            <a:r>
              <a:rPr lang="en" b="1"/>
              <a:t>Top Blog Posts</a:t>
            </a:r>
          </a:p>
        </p:txBody>
      </p:sp>
    </p:spTree>
    <p:extLst>
      <p:ext uri="{BB962C8B-B14F-4D97-AF65-F5344CB8AC3E}">
        <p14:creationId xmlns:p14="http://schemas.microsoft.com/office/powerpoint/2010/main" val="597409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1156" name="Shape 1156" descr="1_arrows-0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7" name="Shape 115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None/>
            </a:pPr>
            <a:fld id="{00000000-1234-1234-1234-123412341234}" type="slidenum">
              <a:rPr lang="en"/>
              <a:t>72</a:t>
            </a:fld>
            <a:endParaRPr lang="en"/>
          </a:p>
        </p:txBody>
      </p:sp>
      <p:sp>
        <p:nvSpPr>
          <p:cNvPr id="1158" name="Shape 1158"/>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a:t>RED HAT OPEN INNOVATION LABS</a:t>
            </a:r>
          </a:p>
        </p:txBody>
      </p:sp>
      <p:pic>
        <p:nvPicPr>
          <p:cNvPr id="1159" name="Shape 1159" descr="1_bar-01.png"/>
          <p:cNvPicPr preferRelativeResize="0"/>
          <p:nvPr/>
        </p:nvPicPr>
        <p:blipFill>
          <a:blip r:embed="rId4">
            <a:alphaModFix/>
          </a:blip>
          <a:stretch>
            <a:fillRect/>
          </a:stretch>
        </p:blipFill>
        <p:spPr>
          <a:xfrm>
            <a:off x="0" y="1149488"/>
            <a:ext cx="9144000" cy="1428750"/>
          </a:xfrm>
          <a:prstGeom prst="rect">
            <a:avLst/>
          </a:prstGeom>
          <a:noFill/>
          <a:ln>
            <a:noFill/>
          </a:ln>
        </p:spPr>
      </p:pic>
      <p:pic>
        <p:nvPicPr>
          <p:cNvPr id="1160" name="Shape 1160" descr="1_sketch1.png"/>
          <p:cNvPicPr preferRelativeResize="0"/>
          <p:nvPr/>
        </p:nvPicPr>
        <p:blipFill>
          <a:blip r:embed="rId5">
            <a:alphaModFix/>
          </a:blip>
          <a:stretch>
            <a:fillRect/>
          </a:stretch>
        </p:blipFill>
        <p:spPr>
          <a:xfrm>
            <a:off x="645539" y="2734944"/>
            <a:ext cx="2514597" cy="1414102"/>
          </a:xfrm>
          <a:prstGeom prst="rect">
            <a:avLst/>
          </a:prstGeom>
          <a:noFill/>
          <a:ln>
            <a:noFill/>
          </a:ln>
        </p:spPr>
      </p:pic>
      <p:pic>
        <p:nvPicPr>
          <p:cNvPr id="1161" name="Shape 1161" descr="1_sketch2.png"/>
          <p:cNvPicPr preferRelativeResize="0"/>
          <p:nvPr/>
        </p:nvPicPr>
        <p:blipFill>
          <a:blip r:embed="rId6">
            <a:alphaModFix/>
          </a:blip>
          <a:stretch>
            <a:fillRect/>
          </a:stretch>
        </p:blipFill>
        <p:spPr>
          <a:xfrm>
            <a:off x="3174422" y="2703578"/>
            <a:ext cx="2895597" cy="1628129"/>
          </a:xfrm>
          <a:prstGeom prst="rect">
            <a:avLst/>
          </a:prstGeom>
          <a:noFill/>
          <a:ln>
            <a:noFill/>
          </a:ln>
        </p:spPr>
      </p:pic>
      <p:pic>
        <p:nvPicPr>
          <p:cNvPr id="1162" name="Shape 1162" descr="1_sketch3.png"/>
          <p:cNvPicPr preferRelativeResize="0"/>
          <p:nvPr/>
        </p:nvPicPr>
        <p:blipFill>
          <a:blip r:embed="rId7">
            <a:alphaModFix/>
          </a:blip>
          <a:stretch>
            <a:fillRect/>
          </a:stretch>
        </p:blipFill>
        <p:spPr>
          <a:xfrm>
            <a:off x="5623221" y="2624817"/>
            <a:ext cx="3219452" cy="1810727"/>
          </a:xfrm>
          <a:prstGeom prst="rect">
            <a:avLst/>
          </a:prstGeom>
          <a:noFill/>
          <a:ln>
            <a:noFill/>
          </a:ln>
        </p:spPr>
      </p:pic>
      <p:sp>
        <p:nvSpPr>
          <p:cNvPr id="1163" name="Shape 1163"/>
          <p:cNvSpPr txBox="1"/>
          <p:nvPr/>
        </p:nvSpPr>
        <p:spPr>
          <a:xfrm>
            <a:off x="3380250" y="1246917"/>
            <a:ext cx="2383500" cy="1214099"/>
          </a:xfrm>
          <a:prstGeom prst="rect">
            <a:avLst/>
          </a:prstGeom>
          <a:noFill/>
          <a:ln>
            <a:noFill/>
          </a:ln>
        </p:spPr>
        <p:txBody>
          <a:bodyPr lIns="91425" tIns="91425" rIns="91425" bIns="91425" anchor="ctr" anchorCtr="0">
            <a:noAutofit/>
          </a:bodyPr>
          <a:lstStyle/>
          <a:p>
            <a:pPr lvl="0" algn="ctr" rtl="0">
              <a:spcBef>
                <a:spcPts val="0"/>
              </a:spcBef>
              <a:buClr>
                <a:srgbClr val="000000"/>
              </a:buClr>
              <a:buSzPct val="61111"/>
              <a:buFont typeface="Arial"/>
              <a:buNone/>
            </a:pPr>
            <a:r>
              <a:rPr lang="en" sz="1800" b="1">
                <a:solidFill>
                  <a:srgbClr val="FFFFFF"/>
                </a:solidFill>
                <a:latin typeface="Proxima Nova"/>
                <a:ea typeface="Proxima Nova"/>
                <a:cs typeface="Proxima Nova"/>
                <a:sym typeface="Proxima Nova"/>
              </a:rPr>
              <a:t>INNOVATION</a:t>
            </a:r>
          </a:p>
          <a:p>
            <a:pPr lvl="0" algn="ctr" rtl="0">
              <a:spcBef>
                <a:spcPts val="0"/>
              </a:spcBef>
              <a:buNone/>
            </a:pPr>
            <a:r>
              <a:rPr lang="en" sz="1800" b="1">
                <a:solidFill>
                  <a:srgbClr val="FFFFFF"/>
                </a:solidFill>
                <a:latin typeface="Proxima Nova"/>
                <a:ea typeface="Proxima Nova"/>
                <a:cs typeface="Proxima Nova"/>
                <a:sym typeface="Proxima Nova"/>
              </a:rPr>
              <a:t>ACCELERATED</a:t>
            </a:r>
          </a:p>
        </p:txBody>
      </p:sp>
      <p:sp>
        <p:nvSpPr>
          <p:cNvPr id="1164" name="Shape 1164"/>
          <p:cNvSpPr txBox="1"/>
          <p:nvPr/>
        </p:nvSpPr>
        <p:spPr>
          <a:xfrm>
            <a:off x="6057630" y="1363817"/>
            <a:ext cx="2702400" cy="1077599"/>
          </a:xfrm>
          <a:prstGeom prst="rect">
            <a:avLst/>
          </a:prstGeom>
          <a:noFill/>
          <a:ln>
            <a:noFill/>
          </a:ln>
        </p:spPr>
        <p:txBody>
          <a:bodyPr lIns="91425" tIns="91425" rIns="91425" bIns="91425" anchor="t" anchorCtr="0">
            <a:noAutofit/>
          </a:bodyPr>
          <a:lstStyle/>
          <a:p>
            <a:pPr lvl="0" rtl="0">
              <a:lnSpc>
                <a:spcPct val="112000"/>
              </a:lnSpc>
              <a:spcBef>
                <a:spcPts val="0"/>
              </a:spcBef>
              <a:buNone/>
            </a:pPr>
            <a:r>
              <a:rPr lang="en" sz="1200" b="1">
                <a:solidFill>
                  <a:srgbClr val="FFFFFF"/>
                </a:solidFill>
                <a:latin typeface="Proxima Nova"/>
                <a:ea typeface="Proxima Nova"/>
                <a:cs typeface="Proxima Nova"/>
                <a:sym typeface="Proxima Nova"/>
              </a:rPr>
              <a:t>DEVELOP </a:t>
            </a:r>
            <a:r>
              <a:rPr lang="en" sz="1200">
                <a:solidFill>
                  <a:srgbClr val="FFFFFF"/>
                </a:solidFill>
                <a:latin typeface="Proxima Nova"/>
                <a:ea typeface="Proxima Nova"/>
                <a:cs typeface="Proxima Nova"/>
                <a:sym typeface="Proxima Nova"/>
              </a:rPr>
              <a:t>CONTEMPORARY APPS</a:t>
            </a:r>
          </a:p>
          <a:p>
            <a:pPr lvl="0" rtl="0">
              <a:lnSpc>
                <a:spcPct val="112000"/>
              </a:lnSpc>
              <a:spcBef>
                <a:spcPts val="0"/>
              </a:spcBef>
              <a:buNone/>
            </a:pPr>
            <a:r>
              <a:rPr lang="en" sz="900">
                <a:solidFill>
                  <a:srgbClr val="FFFFFF"/>
                </a:solidFill>
                <a:latin typeface="Proxima Nova"/>
                <a:ea typeface="Proxima Nova"/>
                <a:cs typeface="Proxima Nova"/>
                <a:sym typeface="Proxima Nova"/>
              </a:rPr>
              <a:t>• Develop on PaaS environment</a:t>
            </a:r>
          </a:p>
          <a:p>
            <a:pPr lvl="0" rtl="0">
              <a:lnSpc>
                <a:spcPct val="112000"/>
              </a:lnSpc>
              <a:spcBef>
                <a:spcPts val="0"/>
              </a:spcBef>
              <a:buNone/>
            </a:pPr>
            <a:r>
              <a:rPr lang="en" sz="900">
                <a:solidFill>
                  <a:srgbClr val="FFFFFF"/>
                </a:solidFill>
                <a:latin typeface="Proxima Nova"/>
                <a:ea typeface="Proxima Nova"/>
                <a:cs typeface="Proxima Nova"/>
                <a:sym typeface="Proxima Nova"/>
              </a:rPr>
              <a:t>• Transform how you design and develop apps</a:t>
            </a:r>
          </a:p>
          <a:p>
            <a:pPr lvl="0" rtl="0">
              <a:lnSpc>
                <a:spcPct val="112000"/>
              </a:lnSpc>
              <a:spcBef>
                <a:spcPts val="0"/>
              </a:spcBef>
              <a:buNone/>
            </a:pPr>
            <a:r>
              <a:rPr lang="en" sz="900">
                <a:solidFill>
                  <a:srgbClr val="FFFFFF"/>
                </a:solidFill>
                <a:latin typeface="Proxima Nova"/>
                <a:ea typeface="Proxima Nova"/>
                <a:cs typeface="Proxima Nova"/>
                <a:sym typeface="Proxima Nova"/>
              </a:rPr>
              <a:t>• Adopt lean and agile principles</a:t>
            </a:r>
          </a:p>
          <a:p>
            <a:pPr lvl="0" rtl="0">
              <a:lnSpc>
                <a:spcPct val="112000"/>
              </a:lnSpc>
              <a:spcBef>
                <a:spcPts val="0"/>
              </a:spcBef>
              <a:buNone/>
            </a:pPr>
            <a:r>
              <a:rPr lang="en" sz="900">
                <a:solidFill>
                  <a:srgbClr val="FFFFFF"/>
                </a:solidFill>
                <a:latin typeface="Proxima Nova"/>
                <a:ea typeface="Proxima Nova"/>
                <a:cs typeface="Proxima Nova"/>
                <a:sym typeface="Proxima Nova"/>
              </a:rPr>
              <a:t>• Master DevOps practices</a:t>
            </a:r>
          </a:p>
        </p:txBody>
      </p:sp>
      <p:sp>
        <p:nvSpPr>
          <p:cNvPr id="1165" name="Shape 1165"/>
          <p:cNvSpPr txBox="1"/>
          <p:nvPr/>
        </p:nvSpPr>
        <p:spPr>
          <a:xfrm>
            <a:off x="426696" y="1363817"/>
            <a:ext cx="2702400" cy="1077599"/>
          </a:xfrm>
          <a:prstGeom prst="rect">
            <a:avLst/>
          </a:prstGeom>
          <a:noFill/>
          <a:ln>
            <a:noFill/>
          </a:ln>
        </p:spPr>
        <p:txBody>
          <a:bodyPr lIns="91425" tIns="91425" rIns="91425" bIns="91425" anchor="t" anchorCtr="0">
            <a:noAutofit/>
          </a:bodyPr>
          <a:lstStyle/>
          <a:p>
            <a:pPr lvl="0" rtl="0">
              <a:lnSpc>
                <a:spcPct val="112000"/>
              </a:lnSpc>
              <a:spcBef>
                <a:spcPts val="0"/>
              </a:spcBef>
              <a:buNone/>
            </a:pPr>
            <a:r>
              <a:rPr lang="en" sz="1200" b="1">
                <a:solidFill>
                  <a:srgbClr val="FFFFFF"/>
                </a:solidFill>
                <a:latin typeface="Proxima Nova"/>
                <a:ea typeface="Proxima Nova"/>
                <a:cs typeface="Proxima Nova"/>
                <a:sym typeface="Proxima Nova"/>
              </a:rPr>
              <a:t>MODERNIZE </a:t>
            </a:r>
            <a:r>
              <a:rPr lang="en" sz="1200">
                <a:solidFill>
                  <a:srgbClr val="FFFFFF"/>
                </a:solidFill>
                <a:latin typeface="Proxima Nova"/>
                <a:ea typeface="Proxima Nova"/>
                <a:cs typeface="Proxima Nova"/>
                <a:sym typeface="Proxima Nova"/>
              </a:rPr>
              <a:t>TRADITIONAL APPS</a:t>
            </a:r>
          </a:p>
          <a:p>
            <a:pPr lvl="0" rtl="0">
              <a:lnSpc>
                <a:spcPct val="112000"/>
              </a:lnSpc>
              <a:spcBef>
                <a:spcPts val="0"/>
              </a:spcBef>
              <a:buNone/>
            </a:pPr>
            <a:r>
              <a:rPr lang="en" sz="900">
                <a:solidFill>
                  <a:srgbClr val="FFFFFF"/>
                </a:solidFill>
                <a:latin typeface="Proxima Nova"/>
                <a:ea typeface="Proxima Nova"/>
                <a:cs typeface="Proxima Nova"/>
                <a:sym typeface="Proxima Nova"/>
              </a:rPr>
              <a:t>• Extend applications</a:t>
            </a:r>
          </a:p>
          <a:p>
            <a:pPr lvl="0" rtl="0">
              <a:lnSpc>
                <a:spcPct val="112000"/>
              </a:lnSpc>
              <a:spcBef>
                <a:spcPts val="0"/>
              </a:spcBef>
              <a:buNone/>
            </a:pPr>
            <a:r>
              <a:rPr lang="en" sz="900">
                <a:solidFill>
                  <a:srgbClr val="FFFFFF"/>
                </a:solidFill>
                <a:latin typeface="Proxima Nova"/>
                <a:ea typeface="Proxima Nova"/>
                <a:cs typeface="Proxima Nova"/>
                <a:sym typeface="Proxima Nova"/>
              </a:rPr>
              <a:t>• Optimize applications</a:t>
            </a:r>
          </a:p>
          <a:p>
            <a:pPr lvl="0" rtl="0">
              <a:lnSpc>
                <a:spcPct val="112000"/>
              </a:lnSpc>
              <a:spcBef>
                <a:spcPts val="0"/>
              </a:spcBef>
              <a:buNone/>
            </a:pPr>
            <a:r>
              <a:rPr lang="en" sz="900">
                <a:solidFill>
                  <a:srgbClr val="FFFFFF"/>
                </a:solidFill>
                <a:latin typeface="Proxima Nova"/>
                <a:ea typeface="Proxima Nova"/>
                <a:cs typeface="Proxima Nova"/>
                <a:sym typeface="Proxima Nova"/>
              </a:rPr>
              <a:t>• Scale applications</a:t>
            </a:r>
          </a:p>
          <a:p>
            <a:pPr lvl="0" rtl="0">
              <a:lnSpc>
                <a:spcPct val="112000"/>
              </a:lnSpc>
              <a:spcBef>
                <a:spcPts val="0"/>
              </a:spcBef>
              <a:buNone/>
            </a:pPr>
            <a:r>
              <a:rPr lang="en" sz="900">
                <a:solidFill>
                  <a:srgbClr val="FFFFFF"/>
                </a:solidFill>
                <a:latin typeface="Proxima Nova"/>
                <a:ea typeface="Proxima Nova"/>
                <a:cs typeface="Proxima Nova"/>
                <a:sym typeface="Proxima Nova"/>
              </a:rPr>
              <a:t>• Expose to orchestration</a:t>
            </a:r>
          </a:p>
        </p:txBody>
      </p:sp>
      <p:sp>
        <p:nvSpPr>
          <p:cNvPr id="1166" name="Shape 1166"/>
          <p:cNvSpPr txBox="1"/>
          <p:nvPr/>
        </p:nvSpPr>
        <p:spPr>
          <a:xfrm>
            <a:off x="951875" y="3920849"/>
            <a:ext cx="1910100" cy="813000"/>
          </a:xfrm>
          <a:prstGeom prst="rect">
            <a:avLst/>
          </a:prstGeom>
          <a:noFill/>
          <a:ln>
            <a:noFill/>
          </a:ln>
        </p:spPr>
        <p:txBody>
          <a:bodyPr lIns="91425" tIns="91425" rIns="91425" bIns="91425" anchor="t" anchorCtr="0">
            <a:noAutofit/>
          </a:bodyPr>
          <a:lstStyle/>
          <a:p>
            <a:pPr lvl="0" algn="ctr" rtl="0">
              <a:lnSpc>
                <a:spcPct val="112000"/>
              </a:lnSpc>
              <a:spcBef>
                <a:spcPts val="0"/>
              </a:spcBef>
              <a:spcAft>
                <a:spcPts val="200"/>
              </a:spcAft>
              <a:buNone/>
            </a:pPr>
            <a:r>
              <a:rPr lang="en" sz="1200" b="1">
                <a:solidFill>
                  <a:srgbClr val="4C4C4C"/>
                </a:solidFill>
                <a:latin typeface="Proxima Nova"/>
                <a:ea typeface="Proxima Nova"/>
                <a:cs typeface="Proxima Nova"/>
                <a:sym typeface="Proxima Nova"/>
              </a:rPr>
              <a:t>COLLABORATION</a:t>
            </a:r>
          </a:p>
          <a:p>
            <a:pPr lvl="0" algn="ctr" rtl="0">
              <a:lnSpc>
                <a:spcPct val="112000"/>
              </a:lnSpc>
              <a:spcBef>
                <a:spcPts val="0"/>
              </a:spcBef>
              <a:spcAft>
                <a:spcPts val="200"/>
              </a:spcAft>
              <a:buNone/>
            </a:pPr>
            <a:r>
              <a:rPr lang="en" sz="1000">
                <a:solidFill>
                  <a:srgbClr val="4C4C4C"/>
                </a:solidFill>
                <a:latin typeface="Proxima Nova"/>
                <a:ea typeface="Proxima Nova"/>
                <a:cs typeface="Proxima Nova"/>
                <a:sym typeface="Proxima Nova"/>
              </a:rPr>
              <a:t>Space to work,</a:t>
            </a:r>
            <a:br>
              <a:rPr lang="en" sz="1000">
                <a:solidFill>
                  <a:srgbClr val="4C4C4C"/>
                </a:solidFill>
                <a:latin typeface="Proxima Nova"/>
                <a:ea typeface="Proxima Nova"/>
                <a:cs typeface="Proxima Nova"/>
                <a:sym typeface="Proxima Nova"/>
              </a:rPr>
            </a:br>
            <a:r>
              <a:rPr lang="en" sz="1000">
                <a:solidFill>
                  <a:srgbClr val="4C4C4C"/>
                </a:solidFill>
                <a:latin typeface="Proxima Nova"/>
                <a:ea typeface="Proxima Nova"/>
                <a:cs typeface="Proxima Nova"/>
                <a:sym typeface="Proxima Nova"/>
              </a:rPr>
              <a:t>innovate, and discuss</a:t>
            </a:r>
          </a:p>
        </p:txBody>
      </p:sp>
      <p:sp>
        <p:nvSpPr>
          <p:cNvPr id="1167" name="Shape 1167"/>
          <p:cNvSpPr txBox="1"/>
          <p:nvPr/>
        </p:nvSpPr>
        <p:spPr>
          <a:xfrm>
            <a:off x="3529500" y="3920850"/>
            <a:ext cx="2085000" cy="813000"/>
          </a:xfrm>
          <a:prstGeom prst="rect">
            <a:avLst/>
          </a:prstGeom>
          <a:noFill/>
          <a:ln>
            <a:noFill/>
          </a:ln>
        </p:spPr>
        <p:txBody>
          <a:bodyPr lIns="91425" tIns="91425" rIns="91425" bIns="91425" anchor="t" anchorCtr="0">
            <a:noAutofit/>
          </a:bodyPr>
          <a:lstStyle/>
          <a:p>
            <a:pPr lvl="0" algn="ctr" rtl="0">
              <a:lnSpc>
                <a:spcPct val="112000"/>
              </a:lnSpc>
              <a:spcBef>
                <a:spcPts val="0"/>
              </a:spcBef>
              <a:spcAft>
                <a:spcPts val="200"/>
              </a:spcAft>
              <a:buNone/>
            </a:pPr>
            <a:r>
              <a:rPr lang="en" sz="1200" b="1">
                <a:solidFill>
                  <a:srgbClr val="4C4C4C"/>
                </a:solidFill>
                <a:latin typeface="Proxima Nova"/>
                <a:ea typeface="Proxima Nova"/>
                <a:cs typeface="Proxima Nova"/>
                <a:sym typeface="Proxima Nova"/>
              </a:rPr>
              <a:t>RESIDENCY</a:t>
            </a:r>
          </a:p>
          <a:p>
            <a:pPr lvl="0" algn="ctr" rtl="0">
              <a:lnSpc>
                <a:spcPct val="112000"/>
              </a:lnSpc>
              <a:spcBef>
                <a:spcPts val="0"/>
              </a:spcBef>
              <a:spcAft>
                <a:spcPts val="200"/>
              </a:spcAft>
              <a:buNone/>
            </a:pPr>
            <a:r>
              <a:rPr lang="en" sz="1000">
                <a:solidFill>
                  <a:srgbClr val="4C4C4C"/>
                </a:solidFill>
                <a:latin typeface="Proxima Nova"/>
                <a:ea typeface="Proxima Nova"/>
                <a:cs typeface="Proxima Nova"/>
                <a:sym typeface="Proxima Nova"/>
              </a:rPr>
              <a:t>An eight-week accelerated teaming engagement</a:t>
            </a:r>
          </a:p>
        </p:txBody>
      </p:sp>
      <p:sp>
        <p:nvSpPr>
          <p:cNvPr id="1168" name="Shape 1168"/>
          <p:cNvSpPr txBox="1"/>
          <p:nvPr/>
        </p:nvSpPr>
        <p:spPr>
          <a:xfrm>
            <a:off x="6197036" y="3920850"/>
            <a:ext cx="2085000" cy="813000"/>
          </a:xfrm>
          <a:prstGeom prst="rect">
            <a:avLst/>
          </a:prstGeom>
          <a:noFill/>
          <a:ln>
            <a:noFill/>
          </a:ln>
        </p:spPr>
        <p:txBody>
          <a:bodyPr lIns="91425" tIns="91425" rIns="91425" bIns="91425" anchor="t" anchorCtr="0">
            <a:noAutofit/>
          </a:bodyPr>
          <a:lstStyle/>
          <a:p>
            <a:pPr lvl="0" algn="ctr" rtl="0">
              <a:lnSpc>
                <a:spcPct val="112000"/>
              </a:lnSpc>
              <a:spcBef>
                <a:spcPts val="0"/>
              </a:spcBef>
              <a:spcAft>
                <a:spcPts val="200"/>
              </a:spcAft>
              <a:buNone/>
            </a:pPr>
            <a:r>
              <a:rPr lang="en" sz="1200" b="1">
                <a:solidFill>
                  <a:srgbClr val="4C4C4C"/>
                </a:solidFill>
                <a:latin typeface="Proxima Nova"/>
                <a:ea typeface="Proxima Nova"/>
                <a:cs typeface="Proxima Nova"/>
                <a:sym typeface="Proxima Nova"/>
              </a:rPr>
              <a:t>COMMUNITY INCUBATION</a:t>
            </a:r>
          </a:p>
          <a:p>
            <a:pPr lvl="0" algn="ctr" rtl="0">
              <a:lnSpc>
                <a:spcPct val="112000"/>
              </a:lnSpc>
              <a:spcBef>
                <a:spcPts val="0"/>
              </a:spcBef>
              <a:spcAft>
                <a:spcPts val="200"/>
              </a:spcAft>
              <a:buNone/>
            </a:pPr>
            <a:r>
              <a:rPr lang="en" sz="1000">
                <a:solidFill>
                  <a:srgbClr val="4C4C4C"/>
                </a:solidFill>
                <a:latin typeface="Proxima Nova"/>
                <a:ea typeface="Proxima Nova"/>
                <a:cs typeface="Proxima Nova"/>
                <a:sym typeface="Proxima Nova"/>
              </a:rPr>
              <a:t>Communities </a:t>
            </a:r>
            <a:br>
              <a:rPr lang="en" sz="1000">
                <a:solidFill>
                  <a:srgbClr val="4C4C4C"/>
                </a:solidFill>
                <a:latin typeface="Proxima Nova"/>
                <a:ea typeface="Proxima Nova"/>
                <a:cs typeface="Proxima Nova"/>
                <a:sym typeface="Proxima Nova"/>
              </a:rPr>
            </a:br>
            <a:r>
              <a:rPr lang="en" sz="1000">
                <a:solidFill>
                  <a:srgbClr val="4C4C4C"/>
                </a:solidFill>
                <a:latin typeface="Proxima Nova"/>
                <a:ea typeface="Proxima Nova"/>
                <a:cs typeface="Proxima Nova"/>
                <a:sym typeface="Proxima Nova"/>
              </a:rPr>
              <a:t>supporting innovation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8886</TotalTime>
  <Words>4618</Words>
  <Application>Microsoft Office PowerPoint</Application>
  <PresentationFormat>On-screen Show (16:9)</PresentationFormat>
  <Paragraphs>678</Paragraphs>
  <Slides>73</Slides>
  <Notes>72</Notes>
  <HiddenSlides>9</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73</vt:i4>
      </vt:variant>
    </vt:vector>
  </HeadingPairs>
  <TitlesOfParts>
    <vt:vector size="86" baseType="lpstr">
      <vt:lpstr>Proxima Nova</vt:lpstr>
      <vt:lpstr>Arial</vt:lpstr>
      <vt:lpstr>Calibri</vt:lpstr>
      <vt:lpstr>Open Sans</vt:lpstr>
      <vt:lpstr>Courier New</vt:lpstr>
      <vt:lpstr>Overpass Light</vt:lpstr>
      <vt:lpstr>Overpass</vt:lpstr>
      <vt:lpstr>Overpass SemiBold</vt:lpstr>
      <vt:lpstr>simple-light-2</vt:lpstr>
      <vt:lpstr>Content</vt:lpstr>
      <vt:lpstr>Title</vt:lpstr>
      <vt:lpstr>Closing</vt:lpstr>
      <vt:lpstr>Content</vt:lpstr>
      <vt:lpstr>OPENSHIFT</vt:lpstr>
      <vt:lpstr>PowerPoint Presentation</vt:lpstr>
      <vt:lpstr>PowerPoint Presentation</vt:lpstr>
      <vt:lpstr>PowerPoint Presentation</vt:lpstr>
      <vt:lpstr>THE CHARACTERS</vt:lpstr>
      <vt:lpstr>PowerPoint Presentation</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SECURING CONTAINERS: 10 LAYERS OF SECURITY</vt:lpstr>
      <vt:lpstr> No Avoiding Diverse Workload Requests</vt:lpstr>
      <vt:lpstr>E2E Provider Integration</vt:lpstr>
      <vt:lpstr>Service Broker</vt:lpstr>
      <vt:lpstr>Using Ansible to Orchestrate OpenShift Services</vt:lpstr>
      <vt:lpstr>Developer Tools-aaS : OpenShift.io</vt:lpstr>
      <vt:lpstr>Amazon AWS Services in OpenShift </vt:lpstr>
      <vt:lpstr>Integration Platform-as-a-Service (iPaas)</vt:lpstr>
      <vt:lpstr>Container Catalog &amp; Health Index</vt:lpstr>
      <vt:lpstr>PowerPoint Presentation</vt:lpstr>
      <vt:lpstr>Windows Containers on OpenShift (Preview)</vt:lpstr>
      <vt:lpstr>Partner Solutions</vt:lpstr>
      <vt:lpstr>WHO IS DOING THIS?</vt:lpstr>
      <vt:lpstr>KEYBANK</vt:lpstr>
      <vt:lpstr>PowerPoint Presentation</vt:lpstr>
      <vt:lpstr>PowerPoint Presentation</vt:lpstr>
      <vt:lpstr>PowerPoint Presentation</vt:lpstr>
      <vt:lpstr>PowerPoint Presentation</vt:lpstr>
      <vt:lpstr>2017 Red Hat Summit Breakout Sessions</vt:lpstr>
      <vt:lpstr>About OpenShift Commons</vt:lpstr>
      <vt:lpstr>OpenShift Commons Presentations</vt:lpstr>
      <vt:lpstr>OPENSHIFT MOMENTUM</vt:lpstr>
      <vt:lpstr>Containers in production are real. And they are real on OpenShift.  </vt:lpstr>
      <vt:lpstr>PowerPoint Presentation</vt:lpstr>
      <vt:lpstr>PowerPoint Presentation</vt:lpstr>
      <vt:lpstr>PowerPoint Presentation</vt:lpstr>
      <vt:lpstr>Analyst views of Red Hat Summit 2017</vt:lpstr>
      <vt:lpstr>Top Blog Posts</vt:lpstr>
      <vt:lpstr>RED HAT OPEN INNOVATION LABS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79</cp:revision>
  <dcterms:modified xsi:type="dcterms:W3CDTF">2018-07-18T16:43:52Z</dcterms:modified>
  <cp:category/>
</cp:coreProperties>
</file>